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sldIdLst>
    <p:sldId id="256" r:id="rId2"/>
    <p:sldId id="269" r:id="rId3"/>
    <p:sldId id="268" r:id="rId4"/>
    <p:sldId id="274" r:id="rId5"/>
    <p:sldId id="265" r:id="rId6"/>
    <p:sldId id="264" r:id="rId7"/>
    <p:sldId id="257" r:id="rId8"/>
    <p:sldId id="262" r:id="rId9"/>
    <p:sldId id="259" r:id="rId10"/>
    <p:sldId id="270" r:id="rId11"/>
    <p:sldId id="260" r:id="rId12"/>
    <p:sldId id="263" r:id="rId13"/>
    <p:sldId id="273" r:id="rId14"/>
    <p:sldId id="272" r:id="rId15"/>
    <p:sldId id="275" r:id="rId16"/>
    <p:sldId id="276" r:id="rId17"/>
    <p:sldId id="280"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C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52"/>
    <p:restoredTop sz="94701"/>
  </p:normalViewPr>
  <p:slideViewPr>
    <p:cSldViewPr snapToGrid="0">
      <p:cViewPr varScale="1">
        <p:scale>
          <a:sx n="65" d="100"/>
          <a:sy n="65" d="100"/>
        </p:scale>
        <p:origin x="104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62E8B-0F13-4399-89F4-A56181446F1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48A5B620-746C-4D06-AB55-A71D57F76909}">
      <dgm:prSet custT="1"/>
      <dgm:spPr/>
      <dgm:t>
        <a:bodyPr/>
        <a:lstStyle/>
        <a:p>
          <a:r>
            <a:rPr lang="en-US" sz="4400" dirty="0"/>
            <a:t>A person who provides fee-based expert advice based on knowledge they  possess that a client needs</a:t>
          </a:r>
        </a:p>
      </dgm:t>
    </dgm:pt>
    <dgm:pt modelId="{CAC2AAFE-2254-450B-8274-9696EAF96223}" type="parTrans" cxnId="{DD58E5EE-88DF-4C71-8E0A-72BB3BA45948}">
      <dgm:prSet/>
      <dgm:spPr/>
      <dgm:t>
        <a:bodyPr/>
        <a:lstStyle/>
        <a:p>
          <a:endParaRPr lang="en-US"/>
        </a:p>
      </dgm:t>
    </dgm:pt>
    <dgm:pt modelId="{C0AC4439-AC7D-4180-992D-BA41607A758A}" type="sibTrans" cxnId="{DD58E5EE-88DF-4C71-8E0A-72BB3BA45948}">
      <dgm:prSet/>
      <dgm:spPr/>
      <dgm:t>
        <a:bodyPr/>
        <a:lstStyle/>
        <a:p>
          <a:endParaRPr lang="en-US"/>
        </a:p>
      </dgm:t>
    </dgm:pt>
    <dgm:pt modelId="{F7E326E4-C507-D342-82F4-0E804ABB795B}" type="pres">
      <dgm:prSet presAssocID="{90462E8B-0F13-4399-89F4-A56181446F1C}" presName="diagram" presStyleCnt="0">
        <dgm:presLayoutVars>
          <dgm:dir/>
          <dgm:resizeHandles val="exact"/>
        </dgm:presLayoutVars>
      </dgm:prSet>
      <dgm:spPr/>
    </dgm:pt>
    <dgm:pt modelId="{2DA7E4B8-BF83-E040-BB52-4B2097ED2A4C}" type="pres">
      <dgm:prSet presAssocID="{48A5B620-746C-4D06-AB55-A71D57F76909}" presName="node" presStyleLbl="node1" presStyleIdx="0" presStyleCnt="1">
        <dgm:presLayoutVars>
          <dgm:bulletEnabled val="1"/>
        </dgm:presLayoutVars>
      </dgm:prSet>
      <dgm:spPr/>
    </dgm:pt>
  </dgm:ptLst>
  <dgm:cxnLst>
    <dgm:cxn modelId="{F08C5F37-C80D-F340-BA1E-3BE1712A9F54}" type="presOf" srcId="{48A5B620-746C-4D06-AB55-A71D57F76909}" destId="{2DA7E4B8-BF83-E040-BB52-4B2097ED2A4C}" srcOrd="0" destOrd="0" presId="urn:microsoft.com/office/officeart/2005/8/layout/default"/>
    <dgm:cxn modelId="{21AB799F-F7E2-8447-9416-8DB05719EBAB}" type="presOf" srcId="{90462E8B-0F13-4399-89F4-A56181446F1C}" destId="{F7E326E4-C507-D342-82F4-0E804ABB795B}" srcOrd="0" destOrd="0" presId="urn:microsoft.com/office/officeart/2005/8/layout/default"/>
    <dgm:cxn modelId="{DD58E5EE-88DF-4C71-8E0A-72BB3BA45948}" srcId="{90462E8B-0F13-4399-89F4-A56181446F1C}" destId="{48A5B620-746C-4D06-AB55-A71D57F76909}" srcOrd="0" destOrd="0" parTransId="{CAC2AAFE-2254-450B-8274-9696EAF96223}" sibTransId="{C0AC4439-AC7D-4180-992D-BA41607A758A}"/>
    <dgm:cxn modelId="{AEEF7E07-0FFE-7640-B0AF-6EADBEC74D6A}" type="presParOf" srcId="{F7E326E4-C507-D342-82F4-0E804ABB795B}" destId="{2DA7E4B8-BF83-E040-BB52-4B2097ED2A4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36513-0D37-427C-AA1F-72FE7DC6FCC0}"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EFC435BD-E020-4D08-BE0A-613481B18CD3}">
      <dgm:prSet/>
      <dgm:spPr/>
      <dgm:t>
        <a:bodyPr/>
        <a:lstStyle/>
        <a:p>
          <a:r>
            <a:rPr lang="en-US" dirty="0">
              <a:solidFill>
                <a:schemeClr val="bg1"/>
              </a:solidFill>
            </a:rPr>
            <a:t>The state of active, open,</a:t>
          </a:r>
          <a:r>
            <a:rPr lang="en-US" i="1" dirty="0">
              <a:solidFill>
                <a:schemeClr val="bg1"/>
              </a:solidFill>
            </a:rPr>
            <a:t> </a:t>
          </a:r>
          <a:r>
            <a:rPr lang="en-US" i="1" dirty="0">
              <a:solidFill>
                <a:srgbClr val="C00000"/>
              </a:solidFill>
            </a:rPr>
            <a:t>intentional attention </a:t>
          </a:r>
          <a:r>
            <a:rPr lang="en-US" i="1" dirty="0">
              <a:solidFill>
                <a:schemeClr val="bg1"/>
              </a:solidFill>
            </a:rPr>
            <a:t>to</a:t>
          </a:r>
          <a:r>
            <a:rPr lang="en-US" dirty="0">
              <a:solidFill>
                <a:schemeClr val="bg1"/>
              </a:solidFill>
            </a:rPr>
            <a:t> the present. </a:t>
          </a:r>
          <a:r>
            <a:rPr lang="en-US" b="1" dirty="0">
              <a:solidFill>
                <a:schemeClr val="bg1"/>
              </a:solidFill>
            </a:rPr>
            <a:t> </a:t>
          </a:r>
          <a:endParaRPr lang="en-US" dirty="0">
            <a:solidFill>
              <a:schemeClr val="bg1"/>
            </a:solidFill>
          </a:endParaRPr>
        </a:p>
      </dgm:t>
    </dgm:pt>
    <dgm:pt modelId="{80B0726E-F6F1-408A-8B5E-8B76E6CCB41B}" type="parTrans" cxnId="{3C03323E-3385-4C48-9BCF-4357101F96EC}">
      <dgm:prSet/>
      <dgm:spPr/>
      <dgm:t>
        <a:bodyPr/>
        <a:lstStyle/>
        <a:p>
          <a:endParaRPr lang="en-US"/>
        </a:p>
      </dgm:t>
    </dgm:pt>
    <dgm:pt modelId="{38DBC110-D0F7-4381-8BCA-953F8137BC79}" type="sibTrans" cxnId="{3C03323E-3385-4C48-9BCF-4357101F96EC}">
      <dgm:prSet/>
      <dgm:spPr/>
      <dgm:t>
        <a:bodyPr/>
        <a:lstStyle/>
        <a:p>
          <a:endParaRPr lang="en-US" dirty="0"/>
        </a:p>
      </dgm:t>
    </dgm:pt>
    <dgm:pt modelId="{14C0025B-13F9-4D23-BAE3-1968F43CE6F4}">
      <dgm:prSet/>
      <dgm:spPr/>
      <dgm:t>
        <a:bodyPr/>
        <a:lstStyle/>
        <a:p>
          <a:r>
            <a:rPr lang="en-US" dirty="0">
              <a:solidFill>
                <a:schemeClr val="bg1"/>
              </a:solidFill>
            </a:rPr>
            <a:t>The ability to be aware of your thoughts, feelings and surroundings moment to moment in a </a:t>
          </a:r>
          <a:r>
            <a:rPr lang="en-US" i="1" dirty="0">
              <a:solidFill>
                <a:srgbClr val="C00000"/>
              </a:solidFill>
            </a:rPr>
            <a:t>non-judgmental way</a:t>
          </a:r>
          <a:r>
            <a:rPr lang="en-US" dirty="0">
              <a:solidFill>
                <a:srgbClr val="C00000"/>
              </a:solidFill>
            </a:rPr>
            <a:t>. </a:t>
          </a:r>
        </a:p>
      </dgm:t>
    </dgm:pt>
    <dgm:pt modelId="{2C852F10-6D24-498B-86B2-65BDD44CDE22}" type="parTrans" cxnId="{D02B2274-F0B8-4981-812C-51B06B594CE9}">
      <dgm:prSet/>
      <dgm:spPr/>
      <dgm:t>
        <a:bodyPr/>
        <a:lstStyle/>
        <a:p>
          <a:endParaRPr lang="en-US"/>
        </a:p>
      </dgm:t>
    </dgm:pt>
    <dgm:pt modelId="{FAB55EB4-3956-4F90-8281-3C8F735C4E4D}" type="sibTrans" cxnId="{D02B2274-F0B8-4981-812C-51B06B594CE9}">
      <dgm:prSet/>
      <dgm:spPr/>
      <dgm:t>
        <a:bodyPr/>
        <a:lstStyle/>
        <a:p>
          <a:endParaRPr lang="en-US" dirty="0"/>
        </a:p>
      </dgm:t>
    </dgm:pt>
    <dgm:pt modelId="{52FB09CA-71DA-4B55-8DA7-1201917CA828}">
      <dgm:prSet/>
      <dgm:spPr/>
      <dgm:t>
        <a:bodyPr/>
        <a:lstStyle/>
        <a:p>
          <a:r>
            <a:rPr lang="en-US" dirty="0">
              <a:solidFill>
                <a:schemeClr val="bg1"/>
              </a:solidFill>
            </a:rPr>
            <a:t>We force our brain to work in different ways and can begin to </a:t>
          </a:r>
          <a:r>
            <a:rPr lang="en-US" i="1" dirty="0">
              <a:solidFill>
                <a:srgbClr val="FFC000"/>
              </a:solidFill>
            </a:rPr>
            <a:t>expand and strengthen </a:t>
          </a:r>
          <a:r>
            <a:rPr lang="en-US" dirty="0">
              <a:solidFill>
                <a:schemeClr val="bg1"/>
              </a:solidFill>
            </a:rPr>
            <a:t>its cognitive function. </a:t>
          </a:r>
        </a:p>
      </dgm:t>
    </dgm:pt>
    <dgm:pt modelId="{28CBFC3F-16F7-4447-80F2-6C2B20836EAE}" type="parTrans" cxnId="{F0F3DE0F-9E4C-4C3E-BEE4-97F63D7261E0}">
      <dgm:prSet/>
      <dgm:spPr/>
      <dgm:t>
        <a:bodyPr/>
        <a:lstStyle/>
        <a:p>
          <a:endParaRPr lang="en-US"/>
        </a:p>
      </dgm:t>
    </dgm:pt>
    <dgm:pt modelId="{DA81600E-BC20-4658-B7C7-7C618C2CCEF3}" type="sibTrans" cxnId="{F0F3DE0F-9E4C-4C3E-BEE4-97F63D7261E0}">
      <dgm:prSet/>
      <dgm:spPr/>
      <dgm:t>
        <a:bodyPr/>
        <a:lstStyle/>
        <a:p>
          <a:endParaRPr lang="en-US" dirty="0"/>
        </a:p>
      </dgm:t>
    </dgm:pt>
    <dgm:pt modelId="{CB082111-A088-4227-A0B1-157AD76A3A25}">
      <dgm:prSet/>
      <dgm:spPr/>
      <dgm:t>
        <a:bodyPr/>
        <a:lstStyle/>
        <a:p>
          <a:r>
            <a:rPr lang="en-US" dirty="0">
              <a:solidFill>
                <a:schemeClr val="bg1"/>
              </a:solidFill>
            </a:rPr>
            <a:t>We make a concerted effort to </a:t>
          </a:r>
          <a:r>
            <a:rPr lang="en-US" i="1" dirty="0">
              <a:solidFill>
                <a:srgbClr val="C00000"/>
              </a:solidFill>
            </a:rPr>
            <a:t>build new mental skills</a:t>
          </a:r>
          <a:r>
            <a:rPr lang="en-US" dirty="0">
              <a:solidFill>
                <a:srgbClr val="C00000"/>
              </a:solidFill>
            </a:rPr>
            <a:t>.</a:t>
          </a:r>
        </a:p>
      </dgm:t>
    </dgm:pt>
    <dgm:pt modelId="{F37F09B7-CA45-4D8B-B428-EFCCF259A01E}" type="parTrans" cxnId="{D1834C9B-34C6-411F-B1FE-33A21E99AEB3}">
      <dgm:prSet/>
      <dgm:spPr/>
      <dgm:t>
        <a:bodyPr/>
        <a:lstStyle/>
        <a:p>
          <a:endParaRPr lang="en-US"/>
        </a:p>
      </dgm:t>
    </dgm:pt>
    <dgm:pt modelId="{F8B12B2C-7114-4EBB-8B12-9042BB3D6A06}" type="sibTrans" cxnId="{D1834C9B-34C6-411F-B1FE-33A21E99AEB3}">
      <dgm:prSet/>
      <dgm:spPr/>
      <dgm:t>
        <a:bodyPr/>
        <a:lstStyle/>
        <a:p>
          <a:endParaRPr lang="en-US"/>
        </a:p>
      </dgm:t>
    </dgm:pt>
    <dgm:pt modelId="{C45A1691-CEF3-0D45-A4ED-8477E236E5EC}" type="pres">
      <dgm:prSet presAssocID="{52B36513-0D37-427C-AA1F-72FE7DC6FCC0}" presName="Name0" presStyleCnt="0">
        <dgm:presLayoutVars>
          <dgm:dir/>
          <dgm:resizeHandles val="exact"/>
        </dgm:presLayoutVars>
      </dgm:prSet>
      <dgm:spPr/>
    </dgm:pt>
    <dgm:pt modelId="{77D6ADF1-D21E-E447-B861-7F8272ABE08B}" type="pres">
      <dgm:prSet presAssocID="{EFC435BD-E020-4D08-BE0A-613481B18CD3}" presName="node" presStyleLbl="node1" presStyleIdx="0" presStyleCnt="4">
        <dgm:presLayoutVars>
          <dgm:bulletEnabled val="1"/>
        </dgm:presLayoutVars>
      </dgm:prSet>
      <dgm:spPr/>
    </dgm:pt>
    <dgm:pt modelId="{494905F9-1CE2-384B-B37B-C97958566DDF}" type="pres">
      <dgm:prSet presAssocID="{38DBC110-D0F7-4381-8BCA-953F8137BC79}" presName="sibTrans" presStyleLbl="sibTrans1D1" presStyleIdx="0" presStyleCnt="3"/>
      <dgm:spPr/>
    </dgm:pt>
    <dgm:pt modelId="{705F3A28-0BE1-D544-93E2-C5AC15573581}" type="pres">
      <dgm:prSet presAssocID="{38DBC110-D0F7-4381-8BCA-953F8137BC79}" presName="connectorText" presStyleLbl="sibTrans1D1" presStyleIdx="0" presStyleCnt="3"/>
      <dgm:spPr/>
    </dgm:pt>
    <dgm:pt modelId="{5740C6B4-DC43-2A4A-899F-C34E278C9439}" type="pres">
      <dgm:prSet presAssocID="{14C0025B-13F9-4D23-BAE3-1968F43CE6F4}" presName="node" presStyleLbl="node1" presStyleIdx="1" presStyleCnt="4">
        <dgm:presLayoutVars>
          <dgm:bulletEnabled val="1"/>
        </dgm:presLayoutVars>
      </dgm:prSet>
      <dgm:spPr/>
    </dgm:pt>
    <dgm:pt modelId="{A8E3F4D0-9415-C848-9B6A-4127B0D35FDA}" type="pres">
      <dgm:prSet presAssocID="{FAB55EB4-3956-4F90-8281-3C8F735C4E4D}" presName="sibTrans" presStyleLbl="sibTrans1D1" presStyleIdx="1" presStyleCnt="3"/>
      <dgm:spPr/>
    </dgm:pt>
    <dgm:pt modelId="{00C18BD8-F573-534B-951A-331F2F128393}" type="pres">
      <dgm:prSet presAssocID="{FAB55EB4-3956-4F90-8281-3C8F735C4E4D}" presName="connectorText" presStyleLbl="sibTrans1D1" presStyleIdx="1" presStyleCnt="3"/>
      <dgm:spPr/>
    </dgm:pt>
    <dgm:pt modelId="{54FAC337-E0B5-8845-82E1-52A076F7BF94}" type="pres">
      <dgm:prSet presAssocID="{52FB09CA-71DA-4B55-8DA7-1201917CA828}" presName="node" presStyleLbl="node1" presStyleIdx="2" presStyleCnt="4">
        <dgm:presLayoutVars>
          <dgm:bulletEnabled val="1"/>
        </dgm:presLayoutVars>
      </dgm:prSet>
      <dgm:spPr/>
    </dgm:pt>
    <dgm:pt modelId="{C140D9DA-FCEA-5543-8928-4A4486CDDCD5}" type="pres">
      <dgm:prSet presAssocID="{DA81600E-BC20-4658-B7C7-7C618C2CCEF3}" presName="sibTrans" presStyleLbl="sibTrans1D1" presStyleIdx="2" presStyleCnt="3"/>
      <dgm:spPr/>
    </dgm:pt>
    <dgm:pt modelId="{A62B2F59-F2BF-8141-9A97-9E0A088730BB}" type="pres">
      <dgm:prSet presAssocID="{DA81600E-BC20-4658-B7C7-7C618C2CCEF3}" presName="connectorText" presStyleLbl="sibTrans1D1" presStyleIdx="2" presStyleCnt="3"/>
      <dgm:spPr/>
    </dgm:pt>
    <dgm:pt modelId="{E99E0BDA-6EA5-814E-88EE-E25D3391864A}" type="pres">
      <dgm:prSet presAssocID="{CB082111-A088-4227-A0B1-157AD76A3A25}" presName="node" presStyleLbl="node1" presStyleIdx="3" presStyleCnt="4">
        <dgm:presLayoutVars>
          <dgm:bulletEnabled val="1"/>
        </dgm:presLayoutVars>
      </dgm:prSet>
      <dgm:spPr/>
    </dgm:pt>
  </dgm:ptLst>
  <dgm:cxnLst>
    <dgm:cxn modelId="{F0F3DE0F-9E4C-4C3E-BEE4-97F63D7261E0}" srcId="{52B36513-0D37-427C-AA1F-72FE7DC6FCC0}" destId="{52FB09CA-71DA-4B55-8DA7-1201917CA828}" srcOrd="2" destOrd="0" parTransId="{28CBFC3F-16F7-4447-80F2-6C2B20836EAE}" sibTransId="{DA81600E-BC20-4658-B7C7-7C618C2CCEF3}"/>
    <dgm:cxn modelId="{AF574A31-9477-2F41-82F5-791968348FF6}" type="presOf" srcId="{52B36513-0D37-427C-AA1F-72FE7DC6FCC0}" destId="{C45A1691-CEF3-0D45-A4ED-8477E236E5EC}" srcOrd="0" destOrd="0" presId="urn:microsoft.com/office/officeart/2016/7/layout/RepeatingBendingProcessNew"/>
    <dgm:cxn modelId="{35872138-CEA3-FB44-9B19-2B117DFD60EC}" type="presOf" srcId="{FAB55EB4-3956-4F90-8281-3C8F735C4E4D}" destId="{00C18BD8-F573-534B-951A-331F2F128393}" srcOrd="1" destOrd="0" presId="urn:microsoft.com/office/officeart/2016/7/layout/RepeatingBendingProcessNew"/>
    <dgm:cxn modelId="{3C03323E-3385-4C48-9BCF-4357101F96EC}" srcId="{52B36513-0D37-427C-AA1F-72FE7DC6FCC0}" destId="{EFC435BD-E020-4D08-BE0A-613481B18CD3}" srcOrd="0" destOrd="0" parTransId="{80B0726E-F6F1-408A-8B5E-8B76E6CCB41B}" sibTransId="{38DBC110-D0F7-4381-8BCA-953F8137BC79}"/>
    <dgm:cxn modelId="{080A296C-E041-3849-BDF8-2E6D3AE62FC5}" type="presOf" srcId="{38DBC110-D0F7-4381-8BCA-953F8137BC79}" destId="{705F3A28-0BE1-D544-93E2-C5AC15573581}" srcOrd="1" destOrd="0" presId="urn:microsoft.com/office/officeart/2016/7/layout/RepeatingBendingProcessNew"/>
    <dgm:cxn modelId="{D02B2274-F0B8-4981-812C-51B06B594CE9}" srcId="{52B36513-0D37-427C-AA1F-72FE7DC6FCC0}" destId="{14C0025B-13F9-4D23-BAE3-1968F43CE6F4}" srcOrd="1" destOrd="0" parTransId="{2C852F10-6D24-498B-86B2-65BDD44CDE22}" sibTransId="{FAB55EB4-3956-4F90-8281-3C8F735C4E4D}"/>
    <dgm:cxn modelId="{E011B479-0993-AA49-872D-38BA14926FA6}" type="presOf" srcId="{14C0025B-13F9-4D23-BAE3-1968F43CE6F4}" destId="{5740C6B4-DC43-2A4A-899F-C34E278C9439}" srcOrd="0" destOrd="0" presId="urn:microsoft.com/office/officeart/2016/7/layout/RepeatingBendingProcessNew"/>
    <dgm:cxn modelId="{E1567B7A-2769-BD4B-B682-2298D03E762A}" type="presOf" srcId="{38DBC110-D0F7-4381-8BCA-953F8137BC79}" destId="{494905F9-1CE2-384B-B37B-C97958566DDF}" srcOrd="0" destOrd="0" presId="urn:microsoft.com/office/officeart/2016/7/layout/RepeatingBendingProcessNew"/>
    <dgm:cxn modelId="{E1FE0488-B7E5-DB48-8E8F-F1DEFA0EA19A}" type="presOf" srcId="{EFC435BD-E020-4D08-BE0A-613481B18CD3}" destId="{77D6ADF1-D21E-E447-B861-7F8272ABE08B}" srcOrd="0" destOrd="0" presId="urn:microsoft.com/office/officeart/2016/7/layout/RepeatingBendingProcessNew"/>
    <dgm:cxn modelId="{F936A390-1EC7-3948-B49E-C3A847562329}" type="presOf" srcId="{52FB09CA-71DA-4B55-8DA7-1201917CA828}" destId="{54FAC337-E0B5-8845-82E1-52A076F7BF94}" srcOrd="0" destOrd="0" presId="urn:microsoft.com/office/officeart/2016/7/layout/RepeatingBendingProcessNew"/>
    <dgm:cxn modelId="{1669E09A-150B-EA4D-A82D-1EBED77A2DBE}" type="presOf" srcId="{FAB55EB4-3956-4F90-8281-3C8F735C4E4D}" destId="{A8E3F4D0-9415-C848-9B6A-4127B0D35FDA}" srcOrd="0" destOrd="0" presId="urn:microsoft.com/office/officeart/2016/7/layout/RepeatingBendingProcessNew"/>
    <dgm:cxn modelId="{D1834C9B-34C6-411F-B1FE-33A21E99AEB3}" srcId="{52B36513-0D37-427C-AA1F-72FE7DC6FCC0}" destId="{CB082111-A088-4227-A0B1-157AD76A3A25}" srcOrd="3" destOrd="0" parTransId="{F37F09B7-CA45-4D8B-B428-EFCCF259A01E}" sibTransId="{F8B12B2C-7114-4EBB-8B12-9042BB3D6A06}"/>
    <dgm:cxn modelId="{5E5B00B0-FA36-0541-A5FA-383CA4D1EDCD}" type="presOf" srcId="{DA81600E-BC20-4658-B7C7-7C618C2CCEF3}" destId="{C140D9DA-FCEA-5543-8928-4A4486CDDCD5}" srcOrd="0" destOrd="0" presId="urn:microsoft.com/office/officeart/2016/7/layout/RepeatingBendingProcessNew"/>
    <dgm:cxn modelId="{1566C1E7-B4A3-FB4F-A839-5B36A8F6AF6F}" type="presOf" srcId="{DA81600E-BC20-4658-B7C7-7C618C2CCEF3}" destId="{A62B2F59-F2BF-8141-9A97-9E0A088730BB}" srcOrd="1" destOrd="0" presId="urn:microsoft.com/office/officeart/2016/7/layout/RepeatingBendingProcessNew"/>
    <dgm:cxn modelId="{357BA4FF-E470-EF4A-98D7-BE60A47DDF61}" type="presOf" srcId="{CB082111-A088-4227-A0B1-157AD76A3A25}" destId="{E99E0BDA-6EA5-814E-88EE-E25D3391864A}" srcOrd="0" destOrd="0" presId="urn:microsoft.com/office/officeart/2016/7/layout/RepeatingBendingProcessNew"/>
    <dgm:cxn modelId="{3BE25A63-FAD5-E340-8B25-43D5F68225BF}" type="presParOf" srcId="{C45A1691-CEF3-0D45-A4ED-8477E236E5EC}" destId="{77D6ADF1-D21E-E447-B861-7F8272ABE08B}" srcOrd="0" destOrd="0" presId="urn:microsoft.com/office/officeart/2016/7/layout/RepeatingBendingProcessNew"/>
    <dgm:cxn modelId="{57C2D11B-0D6B-CD45-A99F-5C2E0653ABBE}" type="presParOf" srcId="{C45A1691-CEF3-0D45-A4ED-8477E236E5EC}" destId="{494905F9-1CE2-384B-B37B-C97958566DDF}" srcOrd="1" destOrd="0" presId="urn:microsoft.com/office/officeart/2016/7/layout/RepeatingBendingProcessNew"/>
    <dgm:cxn modelId="{DD9CD11F-7BE8-7345-9ACE-4384957A293B}" type="presParOf" srcId="{494905F9-1CE2-384B-B37B-C97958566DDF}" destId="{705F3A28-0BE1-D544-93E2-C5AC15573581}" srcOrd="0" destOrd="0" presId="urn:microsoft.com/office/officeart/2016/7/layout/RepeatingBendingProcessNew"/>
    <dgm:cxn modelId="{072348ED-42AF-7E44-921B-B571924FFFA9}" type="presParOf" srcId="{C45A1691-CEF3-0D45-A4ED-8477E236E5EC}" destId="{5740C6B4-DC43-2A4A-899F-C34E278C9439}" srcOrd="2" destOrd="0" presId="urn:microsoft.com/office/officeart/2016/7/layout/RepeatingBendingProcessNew"/>
    <dgm:cxn modelId="{1DD7732A-426B-084F-B76F-F94BE140A825}" type="presParOf" srcId="{C45A1691-CEF3-0D45-A4ED-8477E236E5EC}" destId="{A8E3F4D0-9415-C848-9B6A-4127B0D35FDA}" srcOrd="3" destOrd="0" presId="urn:microsoft.com/office/officeart/2016/7/layout/RepeatingBendingProcessNew"/>
    <dgm:cxn modelId="{F3EAAD22-D498-A64F-BF86-6574FEFE15D5}" type="presParOf" srcId="{A8E3F4D0-9415-C848-9B6A-4127B0D35FDA}" destId="{00C18BD8-F573-534B-951A-331F2F128393}" srcOrd="0" destOrd="0" presId="urn:microsoft.com/office/officeart/2016/7/layout/RepeatingBendingProcessNew"/>
    <dgm:cxn modelId="{136EFAA1-9ED4-4A47-A0EE-C97E1421D5ED}" type="presParOf" srcId="{C45A1691-CEF3-0D45-A4ED-8477E236E5EC}" destId="{54FAC337-E0B5-8845-82E1-52A076F7BF94}" srcOrd="4" destOrd="0" presId="urn:microsoft.com/office/officeart/2016/7/layout/RepeatingBendingProcessNew"/>
    <dgm:cxn modelId="{E66D8542-561D-B24D-826C-C362A289302F}" type="presParOf" srcId="{C45A1691-CEF3-0D45-A4ED-8477E236E5EC}" destId="{C140D9DA-FCEA-5543-8928-4A4486CDDCD5}" srcOrd="5" destOrd="0" presId="urn:microsoft.com/office/officeart/2016/7/layout/RepeatingBendingProcessNew"/>
    <dgm:cxn modelId="{E8DA3678-11F3-B949-99FA-6B9135016B3D}" type="presParOf" srcId="{C140D9DA-FCEA-5543-8928-4A4486CDDCD5}" destId="{A62B2F59-F2BF-8141-9A97-9E0A088730BB}" srcOrd="0" destOrd="0" presId="urn:microsoft.com/office/officeart/2016/7/layout/RepeatingBendingProcessNew"/>
    <dgm:cxn modelId="{4E41FF32-F729-EE4D-8745-23EFD286097C}" type="presParOf" srcId="{C45A1691-CEF3-0D45-A4ED-8477E236E5EC}" destId="{E99E0BDA-6EA5-814E-88EE-E25D3391864A}"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E4B8-BF83-E040-BB52-4B2097ED2A4C}">
      <dsp:nvSpPr>
        <dsp:cNvPr id="0" name=""/>
        <dsp:cNvSpPr/>
      </dsp:nvSpPr>
      <dsp:spPr>
        <a:xfrm>
          <a:off x="1347918" y="420"/>
          <a:ext cx="8258675" cy="49552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A person who provides fee-based expert advice based on knowledge they  possess that a client needs</a:t>
          </a:r>
        </a:p>
      </dsp:txBody>
      <dsp:txXfrm>
        <a:off x="1347918" y="420"/>
        <a:ext cx="8258675" cy="4955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905F9-1CE2-384B-B37B-C97958566DDF}">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3221" y="910712"/>
        <a:ext cx="34956" cy="6991"/>
      </dsp:txXfrm>
    </dsp:sp>
    <dsp:sp modelId="{77D6ADF1-D21E-E447-B861-7F8272ABE08B}">
      <dsp:nvSpPr>
        <dsp:cNvPr id="0" name=""/>
        <dsp:cNvSpPr/>
      </dsp:nvSpPr>
      <dsp:spPr>
        <a:xfrm>
          <a:off x="1868572" y="2308"/>
          <a:ext cx="3039665" cy="1823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The state of active, open,</a:t>
          </a:r>
          <a:r>
            <a:rPr lang="en-US" sz="2000" i="1" kern="1200" dirty="0">
              <a:solidFill>
                <a:schemeClr val="bg1"/>
              </a:solidFill>
            </a:rPr>
            <a:t> </a:t>
          </a:r>
          <a:r>
            <a:rPr lang="en-US" sz="2000" i="1" kern="1200" dirty="0">
              <a:solidFill>
                <a:srgbClr val="C00000"/>
              </a:solidFill>
            </a:rPr>
            <a:t>intentional attention </a:t>
          </a:r>
          <a:r>
            <a:rPr lang="en-US" sz="2000" i="1" kern="1200" dirty="0">
              <a:solidFill>
                <a:schemeClr val="bg1"/>
              </a:solidFill>
            </a:rPr>
            <a:t>to</a:t>
          </a:r>
          <a:r>
            <a:rPr lang="en-US" sz="2000" kern="1200" dirty="0">
              <a:solidFill>
                <a:schemeClr val="bg1"/>
              </a:solidFill>
            </a:rPr>
            <a:t> the present. </a:t>
          </a:r>
          <a:r>
            <a:rPr lang="en-US" sz="2000" b="1" kern="1200" dirty="0">
              <a:solidFill>
                <a:schemeClr val="bg1"/>
              </a:solidFill>
            </a:rPr>
            <a:t> </a:t>
          </a:r>
          <a:endParaRPr lang="en-US" sz="2000" kern="1200" dirty="0">
            <a:solidFill>
              <a:schemeClr val="bg1"/>
            </a:solidFill>
          </a:endParaRPr>
        </a:p>
      </dsp:txBody>
      <dsp:txXfrm>
        <a:off x="1868572" y="2308"/>
        <a:ext cx="3039665" cy="1823799"/>
      </dsp:txXfrm>
    </dsp:sp>
    <dsp:sp modelId="{A8E3F4D0-9415-C848-9B6A-4127B0D35FDA}">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62710" y="2155073"/>
        <a:ext cx="190179" cy="6991"/>
      </dsp:txXfrm>
    </dsp:sp>
    <dsp:sp modelId="{5740C6B4-DC43-2A4A-899F-C34E278C9439}">
      <dsp:nvSpPr>
        <dsp:cNvPr id="0" name=""/>
        <dsp:cNvSpPr/>
      </dsp:nvSpPr>
      <dsp:spPr>
        <a:xfrm>
          <a:off x="5607361" y="2308"/>
          <a:ext cx="3039665" cy="18237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The ability to be aware of your thoughts, feelings and surroundings moment to moment in a </a:t>
          </a:r>
          <a:r>
            <a:rPr lang="en-US" sz="2000" i="1" kern="1200" dirty="0">
              <a:solidFill>
                <a:srgbClr val="C00000"/>
              </a:solidFill>
            </a:rPr>
            <a:t>non-judgmental way</a:t>
          </a:r>
          <a:r>
            <a:rPr lang="en-US" sz="2000" kern="1200" dirty="0">
              <a:solidFill>
                <a:srgbClr val="C00000"/>
              </a:solidFill>
            </a:rPr>
            <a:t>. </a:t>
          </a:r>
        </a:p>
      </dsp:txBody>
      <dsp:txXfrm>
        <a:off x="5607361" y="2308"/>
        <a:ext cx="3039665" cy="1823799"/>
      </dsp:txXfrm>
    </dsp:sp>
    <dsp:sp modelId="{C140D9DA-FCEA-5543-8928-4A4486CDDCD5}">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3221" y="3433634"/>
        <a:ext cx="34956" cy="6991"/>
      </dsp:txXfrm>
    </dsp:sp>
    <dsp:sp modelId="{54FAC337-E0B5-8845-82E1-52A076F7BF94}">
      <dsp:nvSpPr>
        <dsp:cNvPr id="0" name=""/>
        <dsp:cNvSpPr/>
      </dsp:nvSpPr>
      <dsp:spPr>
        <a:xfrm>
          <a:off x="1868572" y="2525230"/>
          <a:ext cx="3039665" cy="18237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We force our brain to work in different ways and can begin to </a:t>
          </a:r>
          <a:r>
            <a:rPr lang="en-US" sz="2000" i="1" kern="1200" dirty="0">
              <a:solidFill>
                <a:srgbClr val="FFC000"/>
              </a:solidFill>
            </a:rPr>
            <a:t>expand and strengthen </a:t>
          </a:r>
          <a:r>
            <a:rPr lang="en-US" sz="2000" kern="1200" dirty="0">
              <a:solidFill>
                <a:schemeClr val="bg1"/>
              </a:solidFill>
            </a:rPr>
            <a:t>its cognitive function. </a:t>
          </a:r>
        </a:p>
      </dsp:txBody>
      <dsp:txXfrm>
        <a:off x="1868572" y="2525230"/>
        <a:ext cx="3039665" cy="1823799"/>
      </dsp:txXfrm>
    </dsp:sp>
    <dsp:sp modelId="{E99E0BDA-6EA5-814E-88EE-E25D3391864A}">
      <dsp:nvSpPr>
        <dsp:cNvPr id="0" name=""/>
        <dsp:cNvSpPr/>
      </dsp:nvSpPr>
      <dsp:spPr>
        <a:xfrm>
          <a:off x="5607361" y="2525230"/>
          <a:ext cx="3039665" cy="18237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We make a concerted effort to </a:t>
          </a:r>
          <a:r>
            <a:rPr lang="en-US" sz="2000" i="1" kern="1200" dirty="0">
              <a:solidFill>
                <a:srgbClr val="C00000"/>
              </a:solidFill>
            </a:rPr>
            <a:t>build new mental skills</a:t>
          </a:r>
          <a:r>
            <a:rPr lang="en-US" sz="2000" kern="1200" dirty="0">
              <a:solidFill>
                <a:srgbClr val="C00000"/>
              </a:solidFill>
            </a:rPr>
            <a:t>.</a:t>
          </a:r>
        </a:p>
      </dsp:txBody>
      <dsp:txXfrm>
        <a:off x="5607361" y="2525230"/>
        <a:ext cx="3039665" cy="18237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4/22/26</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0953898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4/22/26</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174942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4/22/26</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3273666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4/22/26</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25266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4/22/26</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5672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4/22/26</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4058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4/22/26</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2840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4/22/26</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2745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4/22/26</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5714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4/22/26</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8792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4/22/26</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9205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a:t>Sample Footer Text</a:t>
            </a:r>
            <a:endParaRPr lang="en-US" dirty="0"/>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4/22/26</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7602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4/22/26</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4795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4/22/26</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5337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4/22/26</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4140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4/22/26</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42539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4/22/26</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67088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4/22/26</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2881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4/22/26</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51767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4/22/26</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15172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4/22/26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5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4/22/26</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0880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4/22/26</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87117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4/22/26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07756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a:t>Sample Footer Text</a:t>
            </a:r>
            <a:endParaRPr lang="en-US" dirty="0"/>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4/22/26</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70907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4/22/26</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6997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a:t>Sample Footer Text</a:t>
            </a:r>
            <a:endParaRPr lang="en-US" dirty="0"/>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4/22/26</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85284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4/22/26</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36599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4/22/26</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23664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4/22/26</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70452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4/22/26</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37685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endParaRPr lang="en-US" dirty="0"/>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4/22/26</a:t>
            </a:fld>
            <a:endParaRPr lang="en-US" dirty="0"/>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39774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4/22/26</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342003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4/22/26</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71516427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4/22/26</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2237880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4/22/26</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61605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4/22/26</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23023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4/22/26</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92858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4/22/26</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50623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a:t>Sample Footer Text</a:t>
            </a:r>
            <a:endParaRPr lang="en-US" dirty="0"/>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4/22/26</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9008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4/22/26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831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4/22/26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60885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4/22/26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2540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a:t>Sample Footer Text</a:t>
            </a:r>
            <a:endParaRPr lang="en-US" dirty="0"/>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4/22/26</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0268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a:t>Sample Footer Text</a:t>
            </a:r>
            <a:endParaRPr lang="en-US" dirty="0"/>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4/22/26</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2337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4/22/26</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8877017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4/22/26</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714255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4/22/26</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024981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4/22/26</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1695066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4/22/26</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0073007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4/22/26</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5901984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4/22/26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1599739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57"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hyperlink" Target="mailto:karen@culinaryoptions.com" TargetMode="External"/><Relationship Id="rId4" Type="http://schemas.openxmlformats.org/officeDocument/2006/relationships/hyperlink" Target="http://www.culinaryoption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656C-88A4-0A08-A9A9-F1424B0783B0}"/>
              </a:ext>
            </a:extLst>
          </p:cNvPr>
          <p:cNvSpPr>
            <a:spLocks noGrp="1"/>
          </p:cNvSpPr>
          <p:nvPr>
            <p:ph type="ctrTitle"/>
          </p:nvPr>
        </p:nvSpPr>
        <p:spPr>
          <a:xfrm>
            <a:off x="8057896" y="663127"/>
            <a:ext cx="3364992" cy="3227832"/>
          </a:xfrm>
        </p:spPr>
        <p:txBody>
          <a:bodyPr anchor="t">
            <a:normAutofit fontScale="90000"/>
          </a:bodyPr>
          <a:lstStyle/>
          <a:p>
            <a:pPr algn="ctr"/>
            <a:br>
              <a:rPr lang="en-US" sz="3600" b="1" dirty="0">
                <a:solidFill>
                  <a:schemeClr val="accent1"/>
                </a:solidFill>
              </a:rPr>
            </a:br>
            <a:br>
              <a:rPr lang="en-US" sz="3600" b="1" dirty="0">
                <a:solidFill>
                  <a:schemeClr val="accent1"/>
                </a:solidFill>
              </a:rPr>
            </a:br>
            <a:r>
              <a:rPr lang="en-US" b="1" i="1" dirty="0">
                <a:solidFill>
                  <a:schemeClr val="accent1"/>
                </a:solidFill>
                <a:latin typeface="Aptos" panose="020B0004020202020204" pitchFamily="34" charset="0"/>
              </a:rPr>
              <a:t>Attributes of an Effective Consultant</a:t>
            </a:r>
            <a:br>
              <a:rPr lang="en-US" sz="3600" b="1" dirty="0">
                <a:solidFill>
                  <a:schemeClr val="accent1"/>
                </a:solidFill>
              </a:rPr>
            </a:br>
            <a:br>
              <a:rPr lang="en-US" sz="3600" b="1" dirty="0">
                <a:solidFill>
                  <a:schemeClr val="accent1"/>
                </a:solidFill>
              </a:rPr>
            </a:br>
            <a:endParaRPr lang="en-US" sz="3200" b="1" i="1" dirty="0">
              <a:solidFill>
                <a:schemeClr val="accent1"/>
              </a:solidFill>
              <a:latin typeface="Aptos SemiBold" panose="020B0004020202020204" pitchFamily="34" charset="0"/>
            </a:endParaRPr>
          </a:p>
        </p:txBody>
      </p:sp>
      <p:pic>
        <p:nvPicPr>
          <p:cNvPr id="11" name="Picture Placeholder 10" descr="A keyboard with a blue button&#10;&#10;AI-generated content may be incorrect.">
            <a:extLst>
              <a:ext uri="{FF2B5EF4-FFF2-40B4-BE49-F238E27FC236}">
                <a16:creationId xmlns:a16="http://schemas.microsoft.com/office/drawing/2014/main" id="{E1745C53-B442-7468-B879-F3184B31C604}"/>
              </a:ext>
            </a:extLst>
          </p:cNvPr>
          <p:cNvPicPr>
            <a:picLocks noGrp="1" noChangeAspect="1"/>
          </p:cNvPicPr>
          <p:nvPr>
            <p:ph type="pic" sz="quarter" idx="13"/>
          </p:nvPr>
        </p:nvPicPr>
        <p:blipFill>
          <a:blip r:embed="rId2"/>
          <a:srcRect l="13264" r="13264"/>
          <a:stretch/>
        </p:blipFill>
        <p:spPr>
          <a:xfrm>
            <a:off x="0" y="80"/>
            <a:ext cx="7548451" cy="6857839"/>
          </a:xfrm>
          <a:prstGeom prst="rect">
            <a:avLst/>
          </a:prstGeom>
          <a:noFill/>
        </p:spPr>
      </p:pic>
      <p:pic>
        <p:nvPicPr>
          <p:cNvPr id="12" name="Picture 11" descr="A picture containing text, clipart&#10;&#10;Description automatically generated">
            <a:extLst>
              <a:ext uri="{FF2B5EF4-FFF2-40B4-BE49-F238E27FC236}">
                <a16:creationId xmlns:a16="http://schemas.microsoft.com/office/drawing/2014/main" id="{E61CDC22-5E2B-00BF-DC96-164FECF18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4994095"/>
            <a:ext cx="3175000" cy="864235"/>
          </a:xfrm>
          <a:prstGeom prst="rect">
            <a:avLst/>
          </a:prstGeom>
        </p:spPr>
      </p:pic>
      <p:sp>
        <p:nvSpPr>
          <p:cNvPr id="3" name="TextBox 2">
            <a:extLst>
              <a:ext uri="{FF2B5EF4-FFF2-40B4-BE49-F238E27FC236}">
                <a16:creationId xmlns:a16="http://schemas.microsoft.com/office/drawing/2014/main" id="{681D97E4-5C46-FBF3-AD67-3C651D5FBBC0}"/>
              </a:ext>
            </a:extLst>
          </p:cNvPr>
          <p:cNvSpPr txBox="1"/>
          <p:nvPr/>
        </p:nvSpPr>
        <p:spPr>
          <a:xfrm>
            <a:off x="8427903" y="6144768"/>
            <a:ext cx="2864385" cy="738664"/>
          </a:xfrm>
          <a:prstGeom prst="rect">
            <a:avLst/>
          </a:prstGeom>
          <a:noFill/>
        </p:spPr>
        <p:txBody>
          <a:bodyPr wrap="square" rtlCol="0">
            <a:spAutoFit/>
          </a:bodyPr>
          <a:lstStyle/>
          <a:p>
            <a:pPr marL="228600"/>
            <a:r>
              <a:rPr lang="en-US" sz="1400" dirty="0">
                <a:hlinkClick r:id="rId4"/>
              </a:rPr>
              <a:t>www.culinaryoptions.com</a:t>
            </a:r>
            <a:endParaRPr lang="en-US" sz="1400" dirty="0"/>
          </a:p>
          <a:p>
            <a:pPr marL="228600"/>
            <a:r>
              <a:rPr lang="en-US" sz="1400" dirty="0">
                <a:hlinkClick r:id="rId5"/>
              </a:rPr>
              <a:t>karen@culinaryoptions.com</a:t>
            </a:r>
            <a:endParaRPr lang="en-US" sz="1400" dirty="0"/>
          </a:p>
          <a:p>
            <a:pPr marL="228600"/>
            <a:r>
              <a:rPr lang="en-US" sz="1400" dirty="0"/>
              <a:t>206-283-6740</a:t>
            </a:r>
          </a:p>
        </p:txBody>
      </p:sp>
    </p:spTree>
    <p:extLst>
      <p:ext uri="{BB962C8B-B14F-4D97-AF65-F5344CB8AC3E}">
        <p14:creationId xmlns:p14="http://schemas.microsoft.com/office/powerpoint/2010/main" val="265731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BFECF-6F34-E49E-D630-3D66D0779B4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B9B00D1-5F9F-AA8B-A781-3DD79B40492B}"/>
              </a:ext>
            </a:extLst>
          </p:cNvPr>
          <p:cNvSpPr txBox="1"/>
          <p:nvPr/>
        </p:nvSpPr>
        <p:spPr>
          <a:xfrm>
            <a:off x="7452986" y="502920"/>
            <a:ext cx="4114174" cy="96807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000" i="1" dirty="0">
                <a:latin typeface="Bahnschrift" panose="020B0502040204020203" pitchFamily="34" charset="0"/>
                <a:ea typeface="+mj-ea"/>
                <a:cs typeface="+mj-cs"/>
              </a:rPr>
              <a:t>5. We Are Accountable</a:t>
            </a:r>
            <a:endParaRPr lang="en-US" sz="2000" b="0" i="1" kern="1200" dirty="0">
              <a:latin typeface="Bahnschrift" panose="020B0502040204020203" pitchFamily="34" charset="0"/>
              <a:ea typeface="+mj-ea"/>
              <a:cs typeface="+mj-cs"/>
            </a:endParaRPr>
          </a:p>
        </p:txBody>
      </p:sp>
      <p:pic>
        <p:nvPicPr>
          <p:cNvPr id="6" name="Picture 5">
            <a:extLst>
              <a:ext uri="{FF2B5EF4-FFF2-40B4-BE49-F238E27FC236}">
                <a16:creationId xmlns:a16="http://schemas.microsoft.com/office/drawing/2014/main" id="{DCFC2598-DA4C-BC8B-02A5-7BCD5176BDCD}"/>
              </a:ext>
            </a:extLst>
          </p:cNvPr>
          <p:cNvPicPr>
            <a:picLocks noChangeAspect="1"/>
          </p:cNvPicPr>
          <p:nvPr/>
        </p:nvPicPr>
        <p:blipFill>
          <a:blip r:embed="rId2"/>
          <a:srcRect l="19172" r="20153"/>
          <a:stretch>
            <a:fillRect/>
          </a:stretch>
        </p:blipFill>
        <p:spPr>
          <a:xfrm>
            <a:off x="-97076" y="1"/>
            <a:ext cx="6642209" cy="6756549"/>
          </a:xfrm>
          <a:prstGeom prst="rect">
            <a:avLst/>
          </a:prstGeom>
          <a:noFill/>
        </p:spPr>
      </p:pic>
      <p:sp>
        <p:nvSpPr>
          <p:cNvPr id="12" name="Content Placeholder 3">
            <a:extLst>
              <a:ext uri="{FF2B5EF4-FFF2-40B4-BE49-F238E27FC236}">
                <a16:creationId xmlns:a16="http://schemas.microsoft.com/office/drawing/2014/main" id="{B5564788-0B94-B476-A90F-7269C9CB9D32}"/>
              </a:ext>
            </a:extLst>
          </p:cNvPr>
          <p:cNvSpPr>
            <a:spLocks noGrp="1"/>
          </p:cNvSpPr>
          <p:nvPr>
            <p:ph sz="quarter" idx="14"/>
          </p:nvPr>
        </p:nvSpPr>
        <p:spPr>
          <a:xfrm>
            <a:off x="7290148" y="1796837"/>
            <a:ext cx="4277012" cy="4586630"/>
          </a:xfrm>
        </p:spPr>
        <p:txBody>
          <a:bodyPr vert="horz" lIns="91440" tIns="45720" rIns="91440" bIns="45720" rtlCol="0">
            <a:normAutofit/>
          </a:bodyPr>
          <a:lstStyle/>
          <a:p>
            <a:pPr marL="285750" algn="just"/>
            <a:r>
              <a:rPr lang="en-US" dirty="0"/>
              <a:t>We take </a:t>
            </a:r>
            <a:r>
              <a:rPr lang="en-US" b="1" dirty="0"/>
              <a:t>responsibility</a:t>
            </a:r>
            <a:r>
              <a:rPr lang="en-US" dirty="0"/>
              <a:t> for all actions, inactions, and decisions</a:t>
            </a:r>
          </a:p>
          <a:p>
            <a:pPr marL="285750" algn="just"/>
            <a:r>
              <a:rPr lang="en-US" dirty="0"/>
              <a:t>We </a:t>
            </a:r>
            <a:r>
              <a:rPr lang="en-US" b="1" dirty="0"/>
              <a:t>never </a:t>
            </a:r>
            <a:r>
              <a:rPr lang="en-US" dirty="0"/>
              <a:t>blame or make excuses</a:t>
            </a:r>
          </a:p>
          <a:p>
            <a:pPr marL="285750" algn="just"/>
            <a:r>
              <a:rPr lang="en-US" dirty="0"/>
              <a:t>We responsibly </a:t>
            </a:r>
            <a:r>
              <a:rPr lang="en-US" b="1" dirty="0"/>
              <a:t>communicate any deviation</a:t>
            </a:r>
            <a:r>
              <a:rPr lang="en-US" dirty="0"/>
              <a:t> from expectations originally established</a:t>
            </a:r>
          </a:p>
          <a:p>
            <a:pPr marL="57150" indent="0" algn="just">
              <a:buNone/>
            </a:pPr>
            <a:endParaRPr lang="en-US" dirty="0"/>
          </a:p>
          <a:p>
            <a:pPr marL="342900" indent="-285750">
              <a:buFont typeface="Wingdings" pitchFamily="2" charset="2"/>
              <a:buChar char="ü"/>
            </a:pPr>
            <a:r>
              <a:rPr lang="en-US" b="1" dirty="0">
                <a:latin typeface="Aptos" panose="020B0004020202020204" pitchFamily="34" charset="0"/>
              </a:rPr>
              <a:t>We keep our word</a:t>
            </a:r>
          </a:p>
          <a:p>
            <a:pPr marL="57150" indent="0">
              <a:buNone/>
            </a:pPr>
            <a:endParaRPr lang="en-US" dirty="0"/>
          </a:p>
        </p:txBody>
      </p:sp>
      <p:pic>
        <p:nvPicPr>
          <p:cNvPr id="8" name="Picture 7">
            <a:extLst>
              <a:ext uri="{FF2B5EF4-FFF2-40B4-BE49-F238E27FC236}">
                <a16:creationId xmlns:a16="http://schemas.microsoft.com/office/drawing/2014/main" id="{99B7F2E5-FBE5-0EFC-5BC5-1C8894C14EF6}"/>
              </a:ext>
            </a:extLst>
          </p:cNvPr>
          <p:cNvPicPr>
            <a:picLocks noChangeAspect="1"/>
          </p:cNvPicPr>
          <p:nvPr/>
        </p:nvPicPr>
        <p:blipFill>
          <a:blip r:embed="rId3"/>
          <a:stretch>
            <a:fillRect/>
          </a:stretch>
        </p:blipFill>
        <p:spPr>
          <a:xfrm>
            <a:off x="0" y="101449"/>
            <a:ext cx="2681259" cy="2247694"/>
          </a:xfrm>
          <a:prstGeom prst="rect">
            <a:avLst/>
          </a:prstGeom>
        </p:spPr>
      </p:pic>
    </p:spTree>
    <p:extLst>
      <p:ext uri="{BB962C8B-B14F-4D97-AF65-F5344CB8AC3E}">
        <p14:creationId xmlns:p14="http://schemas.microsoft.com/office/powerpoint/2010/main" val="153597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6FC4-61C2-D5D4-0887-8D4F9677A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DE523-7B1D-606A-C613-F66B3E322EDB}"/>
              </a:ext>
            </a:extLst>
          </p:cNvPr>
          <p:cNvSpPr>
            <a:spLocks noGrp="1"/>
          </p:cNvSpPr>
          <p:nvPr>
            <p:ph type="title"/>
          </p:nvPr>
        </p:nvSpPr>
        <p:spPr>
          <a:xfrm>
            <a:off x="612648" y="502920"/>
            <a:ext cx="4389120" cy="742784"/>
          </a:xfrm>
        </p:spPr>
        <p:txBody>
          <a:bodyPr anchor="b">
            <a:normAutofit/>
          </a:bodyPr>
          <a:lstStyle/>
          <a:p>
            <a:r>
              <a:rPr lang="en-US" sz="2800" b="1" i="1" dirty="0">
                <a:solidFill>
                  <a:srgbClr val="6F2C20"/>
                </a:solidFill>
              </a:rPr>
              <a:t>Above all - we remain Real</a:t>
            </a:r>
          </a:p>
        </p:txBody>
      </p:sp>
      <p:sp>
        <p:nvSpPr>
          <p:cNvPr id="12" name="Content Placeholder 3">
            <a:extLst>
              <a:ext uri="{FF2B5EF4-FFF2-40B4-BE49-F238E27FC236}">
                <a16:creationId xmlns:a16="http://schemas.microsoft.com/office/drawing/2014/main" id="{E9684ACD-C7A6-4B0F-80A8-5DA967E03CD2}"/>
              </a:ext>
            </a:extLst>
          </p:cNvPr>
          <p:cNvSpPr>
            <a:spLocks noGrp="1"/>
          </p:cNvSpPr>
          <p:nvPr>
            <p:ph sz="quarter" idx="14"/>
          </p:nvPr>
        </p:nvSpPr>
        <p:spPr>
          <a:xfrm>
            <a:off x="612648" y="2084832"/>
            <a:ext cx="4389120" cy="4169664"/>
          </a:xfrm>
        </p:spPr>
        <p:txBody>
          <a:bodyPr>
            <a:normAutofit/>
          </a:bodyPr>
          <a:lstStyle/>
          <a:p>
            <a:pPr marL="285750" indent="-285750" algn="just">
              <a:buFont typeface="Wingdings" pitchFamily="2" charset="2"/>
              <a:buChar char="Ø"/>
            </a:pPr>
            <a:r>
              <a:rPr lang="en-US" dirty="0"/>
              <a:t>We  Invest in the relationship, not just the scope</a:t>
            </a:r>
          </a:p>
          <a:p>
            <a:pPr marL="285750" indent="-285750" algn="just">
              <a:buFont typeface="Wingdings" pitchFamily="2" charset="2"/>
              <a:buChar char="Ø"/>
            </a:pPr>
            <a:r>
              <a:rPr lang="en-US" dirty="0"/>
              <a:t>We strengthen their credibility and foster long-term partnerships through mutual respect</a:t>
            </a:r>
          </a:p>
          <a:p>
            <a:pPr marL="285750" indent="-285750" algn="just">
              <a:buFont typeface="Wingdings" pitchFamily="2" charset="2"/>
              <a:buChar char="Ø"/>
            </a:pPr>
            <a:r>
              <a:rPr lang="en-US" dirty="0"/>
              <a:t>We shift the conversation from sales-driven to solution-driven;  position ourselves as a trusted partner</a:t>
            </a:r>
          </a:p>
          <a:p>
            <a:pPr marL="285750" indent="-285750" algn="just">
              <a:buFont typeface="Wingdings" pitchFamily="2" charset="2"/>
              <a:buChar char="Ø"/>
            </a:pPr>
            <a:r>
              <a:rPr lang="en-US" dirty="0"/>
              <a:t>We celebrate key milestones and accomplishments with the client</a:t>
            </a:r>
          </a:p>
        </p:txBody>
      </p:sp>
      <p:pic>
        <p:nvPicPr>
          <p:cNvPr id="7" name="Picture Placeholder 6" descr="A close-up of a meter&#10;&#10;AI-generated content may be incorrect.">
            <a:extLst>
              <a:ext uri="{FF2B5EF4-FFF2-40B4-BE49-F238E27FC236}">
                <a16:creationId xmlns:a16="http://schemas.microsoft.com/office/drawing/2014/main" id="{E623EAB7-E01C-3C5D-6383-8C4A48E7517F}"/>
              </a:ext>
            </a:extLst>
          </p:cNvPr>
          <p:cNvPicPr>
            <a:picLocks noGrp="1" noChangeAspect="1"/>
          </p:cNvPicPr>
          <p:nvPr>
            <p:ph type="pic" sz="quarter" idx="15"/>
          </p:nvPr>
        </p:nvPicPr>
        <p:blipFill>
          <a:blip r:embed="rId2"/>
          <a:srcRect l="23724" r="23724"/>
          <a:stretch/>
        </p:blipFill>
        <p:spPr>
          <a:xfrm>
            <a:off x="5660885" y="0"/>
            <a:ext cx="6407130" cy="6858000"/>
          </a:xfrm>
          <a:prstGeom prst="rect">
            <a:avLst/>
          </a:prstGeom>
          <a:noFill/>
        </p:spPr>
      </p:pic>
    </p:spTree>
    <p:extLst>
      <p:ext uri="{BB962C8B-B14F-4D97-AF65-F5344CB8AC3E}">
        <p14:creationId xmlns:p14="http://schemas.microsoft.com/office/powerpoint/2010/main" val="301732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2249-3AD7-EB00-CF34-BA46EAA2AC3C}"/>
            </a:ext>
          </a:extLst>
        </p:cNvPr>
        <p:cNvGrpSpPr/>
        <p:nvPr/>
      </p:nvGrpSpPr>
      <p:grpSpPr>
        <a:xfrm>
          <a:off x="0" y="0"/>
          <a:ext cx="0" cy="0"/>
          <a:chOff x="0" y="0"/>
          <a:chExt cx="0" cy="0"/>
        </a:xfrm>
      </p:grpSpPr>
      <p:pic>
        <p:nvPicPr>
          <p:cNvPr id="7" name="Picture Placeholder 6" descr="A black and white sign with text&#10;&#10;AI-generated content may be incorrect.">
            <a:extLst>
              <a:ext uri="{FF2B5EF4-FFF2-40B4-BE49-F238E27FC236}">
                <a16:creationId xmlns:a16="http://schemas.microsoft.com/office/drawing/2014/main" id="{CFB97766-3721-C444-29E2-C497F89DDFBD}"/>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artisticPlasticWrap/>
                    </a14:imgEffect>
                  </a14:imgLayer>
                </a14:imgProps>
              </a:ext>
            </a:extLst>
          </a:blip>
          <a:srcRect t="4112" b="4112"/>
          <a:stretch/>
        </p:blipFill>
        <p:spPr>
          <a:xfrm>
            <a:off x="-1" y="149"/>
            <a:ext cx="7410598" cy="6763906"/>
          </a:xfrm>
          <a:prstGeom prst="rect">
            <a:avLst/>
          </a:prstGeom>
          <a:noFill/>
        </p:spPr>
      </p:pic>
      <p:sp>
        <p:nvSpPr>
          <p:cNvPr id="12" name="Content Placeholder 3">
            <a:extLst>
              <a:ext uri="{FF2B5EF4-FFF2-40B4-BE49-F238E27FC236}">
                <a16:creationId xmlns:a16="http://schemas.microsoft.com/office/drawing/2014/main" id="{236238EA-3629-FD13-3586-9168F50010B1}"/>
              </a:ext>
            </a:extLst>
          </p:cNvPr>
          <p:cNvSpPr>
            <a:spLocks noGrp="1"/>
          </p:cNvSpPr>
          <p:nvPr>
            <p:ph sz="quarter" idx="14"/>
          </p:nvPr>
        </p:nvSpPr>
        <p:spPr>
          <a:xfrm>
            <a:off x="8165593" y="977030"/>
            <a:ext cx="3295722" cy="5636712"/>
          </a:xfrm>
        </p:spPr>
        <p:txBody>
          <a:bodyPr>
            <a:normAutofit lnSpcReduction="10000"/>
          </a:bodyPr>
          <a:lstStyle/>
          <a:p>
            <a:pPr marL="285750" indent="-285750" algn="just">
              <a:buFont typeface="Wingdings" pitchFamily="2" charset="2"/>
              <a:buChar char="Ø"/>
            </a:pPr>
            <a:r>
              <a:rPr lang="en-US" dirty="0"/>
              <a:t>We look outside our industry</a:t>
            </a:r>
          </a:p>
          <a:p>
            <a:pPr marL="285750" indent="-285750" algn="just">
              <a:buFont typeface="Wingdings" pitchFamily="2" charset="2"/>
              <a:buChar char="Ø"/>
            </a:pPr>
            <a:r>
              <a:rPr lang="en-US" dirty="0"/>
              <a:t>We adjust our strategy if needed</a:t>
            </a:r>
          </a:p>
          <a:p>
            <a:pPr marL="285750" indent="-285750" algn="just">
              <a:buFont typeface="Wingdings" pitchFamily="2" charset="2"/>
              <a:buChar char="Ø"/>
            </a:pPr>
            <a:r>
              <a:rPr lang="en-US" dirty="0"/>
              <a:t>We practice mindfulness: self-reflection fosters great adaptability</a:t>
            </a:r>
          </a:p>
          <a:p>
            <a:pPr marL="285750" indent="-285750" algn="just">
              <a:buFont typeface="Wingdings" pitchFamily="2" charset="2"/>
              <a:buChar char="Ø"/>
            </a:pPr>
            <a:r>
              <a:rPr lang="en-US" dirty="0"/>
              <a:t>We seek new tools and enhance our skill</a:t>
            </a:r>
          </a:p>
          <a:p>
            <a:pPr marL="285750" indent="-285750" algn="just">
              <a:buFont typeface="Wingdings" pitchFamily="2" charset="2"/>
              <a:buChar char="Ø"/>
            </a:pPr>
            <a:r>
              <a:rPr lang="en-US" dirty="0"/>
              <a:t>We leverage technology to improve our efficiency</a:t>
            </a:r>
          </a:p>
          <a:p>
            <a:pPr marL="285750" indent="-285750" algn="just">
              <a:buFont typeface="Wingdings" pitchFamily="2" charset="2"/>
              <a:buChar char="Ø"/>
            </a:pPr>
            <a:r>
              <a:rPr lang="en-US" dirty="0"/>
              <a:t>We embrace change and use it as an opportunity to innovate</a:t>
            </a:r>
          </a:p>
          <a:p>
            <a:pPr marL="285750" indent="-285750" algn="just">
              <a:buFont typeface="Wingdings" pitchFamily="2" charset="2"/>
              <a:buChar char="Ø"/>
            </a:pPr>
            <a:r>
              <a:rPr lang="en-US" dirty="0"/>
              <a:t>We devour information &amp; crave knowledge</a:t>
            </a:r>
          </a:p>
          <a:p>
            <a:pPr marL="285750" indent="-285750" algn="just">
              <a:buFont typeface="Wingdings" pitchFamily="2" charset="2"/>
              <a:buChar char="Ø"/>
            </a:pPr>
            <a:r>
              <a:rPr lang="en-US" dirty="0"/>
              <a:t>We seek feedback from clients</a:t>
            </a:r>
          </a:p>
          <a:p>
            <a:pPr marL="285750" indent="-285750" algn="just">
              <a:buFont typeface="Wingdings" pitchFamily="2" charset="2"/>
              <a:buChar char="Ø"/>
            </a:pPr>
            <a:r>
              <a:rPr lang="en-US" dirty="0"/>
              <a:t>We exchange insights with peers and industry leaders</a:t>
            </a:r>
          </a:p>
        </p:txBody>
      </p:sp>
      <p:sp>
        <p:nvSpPr>
          <p:cNvPr id="9" name="TextBox 8">
            <a:extLst>
              <a:ext uri="{FF2B5EF4-FFF2-40B4-BE49-F238E27FC236}">
                <a16:creationId xmlns:a16="http://schemas.microsoft.com/office/drawing/2014/main" id="{6614BE08-04B0-5FF6-7C73-5D130AC6CAF4}"/>
              </a:ext>
            </a:extLst>
          </p:cNvPr>
          <p:cNvSpPr txBox="1"/>
          <p:nvPr/>
        </p:nvSpPr>
        <p:spPr>
          <a:xfrm>
            <a:off x="7803715" y="350729"/>
            <a:ext cx="4008330" cy="461665"/>
          </a:xfrm>
          <a:prstGeom prst="rect">
            <a:avLst/>
          </a:prstGeom>
          <a:noFill/>
        </p:spPr>
        <p:txBody>
          <a:bodyPr wrap="square" rtlCol="0">
            <a:spAutoFit/>
          </a:bodyPr>
          <a:lstStyle/>
          <a:p>
            <a:pPr algn="ctr"/>
            <a:r>
              <a:rPr lang="en-US" sz="2400" b="1" i="1" dirty="0">
                <a:solidFill>
                  <a:srgbClr val="6F2C20"/>
                </a:solidFill>
              </a:rPr>
              <a:t>And we remain relevant</a:t>
            </a:r>
          </a:p>
        </p:txBody>
      </p:sp>
    </p:spTree>
    <p:extLst>
      <p:ext uri="{BB962C8B-B14F-4D97-AF65-F5344CB8AC3E}">
        <p14:creationId xmlns:p14="http://schemas.microsoft.com/office/powerpoint/2010/main" val="29126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402B59-54EB-62D9-4C2C-01AACDEBC260}"/>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1950EB7-0E36-E6BA-F2A1-A9E6579F1CF5}"/>
              </a:ext>
            </a:extLst>
          </p:cNvPr>
          <p:cNvSpPr>
            <a:spLocks noGrp="1"/>
          </p:cNvSpPr>
          <p:nvPr>
            <p:ph type="title"/>
          </p:nvPr>
        </p:nvSpPr>
        <p:spPr>
          <a:xfrm>
            <a:off x="3074504" y="365125"/>
            <a:ext cx="5367131" cy="1026353"/>
          </a:xfrm>
        </p:spPr>
        <p:txBody>
          <a:bodyPr>
            <a:normAutofit/>
          </a:bodyPr>
          <a:lstStyle/>
          <a:p>
            <a:pPr algn="ctr"/>
            <a:r>
              <a:rPr lang="en-US" sz="2800" b="1" i="1" dirty="0">
                <a:solidFill>
                  <a:srgbClr val="6F2C20"/>
                </a:solidFill>
              </a:rPr>
              <a:t>In short -  </a:t>
            </a:r>
            <a:br>
              <a:rPr lang="en-US" sz="2800" b="1" i="1" dirty="0">
                <a:solidFill>
                  <a:srgbClr val="6F2C20"/>
                </a:solidFill>
              </a:rPr>
            </a:br>
            <a:r>
              <a:rPr lang="en-US" sz="2800" b="1" dirty="0">
                <a:solidFill>
                  <a:srgbClr val="0070C0"/>
                </a:solidFill>
                <a:latin typeface="Aptos" panose="020B0004020202020204" pitchFamily="34" charset="0"/>
              </a:rPr>
              <a:t>We Exercise Mindfulness</a:t>
            </a:r>
          </a:p>
        </p:txBody>
      </p:sp>
      <p:graphicFrame>
        <p:nvGraphicFramePr>
          <p:cNvPr id="5" name="Content Placeholder 2">
            <a:extLst>
              <a:ext uri="{FF2B5EF4-FFF2-40B4-BE49-F238E27FC236}">
                <a16:creationId xmlns:a16="http://schemas.microsoft.com/office/drawing/2014/main" id="{48990098-D149-4162-8ED6-2B80018E5046}"/>
              </a:ext>
            </a:extLst>
          </p:cNvPr>
          <p:cNvGraphicFramePr>
            <a:graphicFrameLocks noGrp="1"/>
          </p:cNvGraphicFramePr>
          <p:nvPr>
            <p:ph idx="1"/>
            <p:extLst>
              <p:ext uri="{D42A27DB-BD31-4B8C-83A1-F6EECF244321}">
                <p14:modId xmlns:p14="http://schemas.microsoft.com/office/powerpoint/2010/main" val="23345566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61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C2F7-D739-3CB2-898B-A26C905E83F8}"/>
              </a:ext>
            </a:extLst>
          </p:cNvPr>
          <p:cNvSpPr>
            <a:spLocks noGrp="1"/>
          </p:cNvSpPr>
          <p:nvPr>
            <p:ph type="title"/>
          </p:nvPr>
        </p:nvSpPr>
        <p:spPr>
          <a:xfrm>
            <a:off x="612648" y="502920"/>
            <a:ext cx="4389120" cy="1444752"/>
          </a:xfrm>
        </p:spPr>
        <p:txBody>
          <a:bodyPr anchor="b">
            <a:normAutofit/>
          </a:bodyPr>
          <a:lstStyle/>
          <a:p>
            <a:pPr algn="ctr"/>
            <a:r>
              <a:rPr lang="en-US" sz="2400" b="1" dirty="0">
                <a:latin typeface="Bahnschrift" panose="020B0502040204020203" pitchFamily="34" charset="0"/>
              </a:rPr>
              <a:t>Never forget to ask: </a:t>
            </a:r>
            <a:br>
              <a:rPr lang="en-US" sz="2400" b="1" dirty="0">
                <a:latin typeface="Bahnschrift" panose="020B0502040204020203" pitchFamily="34" charset="0"/>
              </a:rPr>
            </a:br>
            <a:r>
              <a:rPr lang="en-US" sz="2400" b="1" i="1" dirty="0">
                <a:solidFill>
                  <a:srgbClr val="0070C0"/>
                </a:solidFill>
                <a:latin typeface="Bahnschrift" panose="020B0502040204020203" pitchFamily="34" charset="0"/>
              </a:rPr>
              <a:t>WAS THE PROJECT </a:t>
            </a:r>
            <a:br>
              <a:rPr lang="en-US" sz="2400" b="1" i="1" dirty="0">
                <a:solidFill>
                  <a:srgbClr val="0070C0"/>
                </a:solidFill>
                <a:latin typeface="Bahnschrift" panose="020B0502040204020203" pitchFamily="34" charset="0"/>
              </a:rPr>
            </a:br>
            <a:r>
              <a:rPr lang="en-US" sz="2400" b="1" i="1" dirty="0">
                <a:solidFill>
                  <a:srgbClr val="0070C0"/>
                </a:solidFill>
                <a:latin typeface="Bahnschrift" panose="020B0502040204020203" pitchFamily="34" charset="0"/>
              </a:rPr>
              <a:t>A SUCCESS? </a:t>
            </a:r>
            <a:br>
              <a:rPr lang="en-US" sz="2400" b="1" dirty="0">
                <a:latin typeface="Bahnschrift" panose="020B0502040204020203" pitchFamily="34" charset="0"/>
              </a:rPr>
            </a:br>
            <a:endParaRPr lang="en-US" sz="2400" b="1" dirty="0">
              <a:latin typeface="Bahnschrift" panose="020B0502040204020203" pitchFamily="34" charset="0"/>
            </a:endParaRPr>
          </a:p>
        </p:txBody>
      </p:sp>
      <p:sp>
        <p:nvSpPr>
          <p:cNvPr id="3" name="Content Placeholder 2">
            <a:extLst>
              <a:ext uri="{FF2B5EF4-FFF2-40B4-BE49-F238E27FC236}">
                <a16:creationId xmlns:a16="http://schemas.microsoft.com/office/drawing/2014/main" id="{C11E656D-426F-E067-694E-FA6DD1FACB91}"/>
              </a:ext>
            </a:extLst>
          </p:cNvPr>
          <p:cNvSpPr>
            <a:spLocks noGrp="1"/>
          </p:cNvSpPr>
          <p:nvPr>
            <p:ph sz="quarter" idx="14"/>
          </p:nvPr>
        </p:nvSpPr>
        <p:spPr>
          <a:xfrm>
            <a:off x="612647" y="2084832"/>
            <a:ext cx="4794239" cy="4270248"/>
          </a:xfrm>
        </p:spPr>
        <p:txBody>
          <a:bodyPr>
            <a:normAutofit lnSpcReduction="10000"/>
          </a:bodyPr>
          <a:lstStyle/>
          <a:p>
            <a:pPr marL="0" indent="0">
              <a:lnSpc>
                <a:spcPct val="110000"/>
              </a:lnSpc>
              <a:buNone/>
            </a:pPr>
            <a:r>
              <a:rPr lang="en-US" b="1" dirty="0"/>
              <a:t>In the beginning, did you:</a:t>
            </a:r>
          </a:p>
          <a:p>
            <a:pPr>
              <a:lnSpc>
                <a:spcPct val="110000"/>
              </a:lnSpc>
            </a:pPr>
            <a:r>
              <a:rPr lang="en-US" dirty="0"/>
              <a:t>Step 1: Define what success means?</a:t>
            </a:r>
          </a:p>
          <a:p>
            <a:pPr>
              <a:lnSpc>
                <a:spcPct val="110000"/>
              </a:lnSpc>
            </a:pPr>
            <a:r>
              <a:rPr lang="en-US" dirty="0"/>
              <a:t>Step 2: Select metrics for success measurement?</a:t>
            </a:r>
          </a:p>
          <a:p>
            <a:pPr>
              <a:lnSpc>
                <a:spcPct val="110000"/>
              </a:lnSpc>
            </a:pPr>
            <a:r>
              <a:rPr lang="en-US" dirty="0"/>
              <a:t>Step 3: Establish baselines and targets?</a:t>
            </a:r>
          </a:p>
          <a:p>
            <a:pPr>
              <a:lnSpc>
                <a:spcPct val="110000"/>
              </a:lnSpc>
            </a:pPr>
            <a:r>
              <a:rPr lang="en-US" dirty="0"/>
              <a:t>Step 4: Set up tracking methods?</a:t>
            </a:r>
          </a:p>
          <a:p>
            <a:pPr>
              <a:lnSpc>
                <a:spcPct val="110000"/>
              </a:lnSpc>
            </a:pPr>
            <a:r>
              <a:rPr lang="en-US" dirty="0"/>
              <a:t>Step 5: Adjust measurements as needed?</a:t>
            </a:r>
          </a:p>
          <a:p>
            <a:pPr>
              <a:lnSpc>
                <a:spcPct val="110000"/>
              </a:lnSpc>
            </a:pPr>
            <a:r>
              <a:rPr lang="en-US" dirty="0"/>
              <a:t>Step 7: Evaluate results after completion?</a:t>
            </a:r>
          </a:p>
          <a:p>
            <a:pPr>
              <a:lnSpc>
                <a:spcPct val="110000"/>
              </a:lnSpc>
            </a:pPr>
            <a:endParaRPr lang="en-US" sz="1600" dirty="0"/>
          </a:p>
          <a:p>
            <a:pPr marL="0" indent="0">
              <a:lnSpc>
                <a:spcPct val="110000"/>
              </a:lnSpc>
              <a:buNone/>
            </a:pPr>
            <a:r>
              <a:rPr lang="en-US" dirty="0"/>
              <a:t>If you didn’t, why not? If you did, did you utilize them? And finally, did they spell success?</a:t>
            </a:r>
          </a:p>
        </p:txBody>
      </p:sp>
      <p:pic>
        <p:nvPicPr>
          <p:cNvPr id="5" name="Picture 4" descr="Magnifying glass showing decling performance">
            <a:extLst>
              <a:ext uri="{FF2B5EF4-FFF2-40B4-BE49-F238E27FC236}">
                <a16:creationId xmlns:a16="http://schemas.microsoft.com/office/drawing/2014/main" id="{75C2683B-1D24-7686-770D-E545DB57C31A}"/>
              </a:ext>
            </a:extLst>
          </p:cNvPr>
          <p:cNvPicPr>
            <a:picLocks noChangeAspect="1"/>
          </p:cNvPicPr>
          <p:nvPr/>
        </p:nvPicPr>
        <p:blipFill>
          <a:blip r:embed="rId2"/>
          <a:srcRect l="12253" r="25373" b="-1"/>
          <a:stretch>
            <a:fillRect/>
          </a:stretch>
        </p:blipFill>
        <p:spPr>
          <a:xfrm>
            <a:off x="6578742" y="400832"/>
            <a:ext cx="5489896" cy="6457167"/>
          </a:xfrm>
          <a:prstGeom prst="rect">
            <a:avLst/>
          </a:prstGeom>
          <a:noFill/>
        </p:spPr>
      </p:pic>
    </p:spTree>
    <p:extLst>
      <p:ext uri="{BB962C8B-B14F-4D97-AF65-F5344CB8AC3E}">
        <p14:creationId xmlns:p14="http://schemas.microsoft.com/office/powerpoint/2010/main" val="64743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4EB9-48B0-A286-C2BD-F44DD91F4B56}"/>
              </a:ext>
            </a:extLst>
          </p:cNvPr>
          <p:cNvSpPr>
            <a:spLocks noGrp="1"/>
          </p:cNvSpPr>
          <p:nvPr>
            <p:ph type="title"/>
          </p:nvPr>
        </p:nvSpPr>
        <p:spPr/>
        <p:txBody>
          <a:bodyPr>
            <a:normAutofit fontScale="90000"/>
          </a:bodyPr>
          <a:lstStyle/>
          <a:p>
            <a:r>
              <a:rPr lang="en-US" dirty="0"/>
              <a:t>The Future of Consulting: understanding the </a:t>
            </a:r>
            <a:r>
              <a:rPr lang="en-US" u="sng" dirty="0"/>
              <a:t>trends</a:t>
            </a:r>
            <a:r>
              <a:rPr lang="en-US" dirty="0"/>
              <a:t> shaping today’s consulting industry and using that knowledge to build a </a:t>
            </a:r>
            <a:r>
              <a:rPr lang="en-US" i="1" dirty="0"/>
              <a:t>smarter engagement strategy</a:t>
            </a:r>
          </a:p>
        </p:txBody>
      </p:sp>
      <p:sp>
        <p:nvSpPr>
          <p:cNvPr id="3" name="Content Placeholder 2">
            <a:extLst>
              <a:ext uri="{FF2B5EF4-FFF2-40B4-BE49-F238E27FC236}">
                <a16:creationId xmlns:a16="http://schemas.microsoft.com/office/drawing/2014/main" id="{6E5E959D-3613-7742-836C-4A002CF6E640}"/>
              </a:ext>
            </a:extLst>
          </p:cNvPr>
          <p:cNvSpPr>
            <a:spLocks noGrp="1"/>
          </p:cNvSpPr>
          <p:nvPr>
            <p:ph sz="quarter" idx="13"/>
          </p:nvPr>
        </p:nvSpPr>
        <p:spPr/>
        <p:txBody>
          <a:bodyPr>
            <a:noAutofit/>
          </a:bodyPr>
          <a:lstStyle/>
          <a:p>
            <a:pPr algn="just"/>
            <a:r>
              <a:rPr lang="en-US" sz="2400" dirty="0"/>
              <a:t>The rise of AI, data, and automation are changing consulting workflows.</a:t>
            </a:r>
          </a:p>
          <a:p>
            <a:pPr algn="just"/>
            <a:r>
              <a:rPr lang="en-US" sz="2400" dirty="0"/>
              <a:t>The  growth of small firms and consulting platforms, offering specialized services but with their own limitations.</a:t>
            </a:r>
          </a:p>
          <a:p>
            <a:pPr algn="just"/>
            <a:r>
              <a:rPr lang="en-US" sz="2400" dirty="0"/>
              <a:t>The collision of consulting with other professional services, blurring the lines between strategy, technology, and execution.</a:t>
            </a:r>
          </a:p>
          <a:p>
            <a:pPr algn="just"/>
            <a:r>
              <a:rPr lang="en-US" sz="2400" dirty="0"/>
              <a:t>Procurement’s evolving role in driving consulting efficiency and value.</a:t>
            </a:r>
          </a:p>
        </p:txBody>
      </p:sp>
    </p:spTree>
    <p:extLst>
      <p:ext uri="{BB962C8B-B14F-4D97-AF65-F5344CB8AC3E}">
        <p14:creationId xmlns:p14="http://schemas.microsoft.com/office/powerpoint/2010/main" val="216081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AB240-995C-82D9-97FE-FE9476686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B171E-48F2-7BC0-3931-3350AF0DDEB9}"/>
              </a:ext>
            </a:extLst>
          </p:cNvPr>
          <p:cNvSpPr>
            <a:spLocks noGrp="1"/>
          </p:cNvSpPr>
          <p:nvPr>
            <p:ph type="title"/>
          </p:nvPr>
        </p:nvSpPr>
        <p:spPr/>
        <p:txBody>
          <a:bodyPr>
            <a:normAutofit/>
          </a:bodyPr>
          <a:lstStyle/>
          <a:p>
            <a:r>
              <a:rPr lang="en-US" dirty="0"/>
              <a:t>The Future of Consulting: other consultant firms capturing “dollar share” we may have previously owned</a:t>
            </a:r>
            <a:endParaRPr lang="en-US" i="1" dirty="0"/>
          </a:p>
        </p:txBody>
      </p:sp>
      <p:sp>
        <p:nvSpPr>
          <p:cNvPr id="3" name="Content Placeholder 2">
            <a:extLst>
              <a:ext uri="{FF2B5EF4-FFF2-40B4-BE49-F238E27FC236}">
                <a16:creationId xmlns:a16="http://schemas.microsoft.com/office/drawing/2014/main" id="{4D430173-D3EA-91D9-68B2-182C7E074352}"/>
              </a:ext>
            </a:extLst>
          </p:cNvPr>
          <p:cNvSpPr>
            <a:spLocks noGrp="1"/>
          </p:cNvSpPr>
          <p:nvPr>
            <p:ph sz="quarter" idx="13"/>
          </p:nvPr>
        </p:nvSpPr>
        <p:spPr>
          <a:xfrm>
            <a:off x="612648" y="2313432"/>
            <a:ext cx="11134211" cy="4233672"/>
          </a:xfrm>
        </p:spPr>
        <p:txBody>
          <a:bodyPr>
            <a:noAutofit/>
          </a:bodyPr>
          <a:lstStyle/>
          <a:p>
            <a:pPr lvl="1" algn="just"/>
            <a:r>
              <a:rPr lang="en-US" sz="1800" b="1" dirty="0"/>
              <a:t>Professional Services Firms</a:t>
            </a:r>
            <a:r>
              <a:rPr lang="en-US" sz="1800" dirty="0"/>
              <a:t>: Companies that traditionally focused on operational services—like IT, HR, and engineering—are building consulting arms. </a:t>
            </a:r>
          </a:p>
          <a:p>
            <a:pPr lvl="1" algn="just"/>
            <a:r>
              <a:rPr lang="en-US" sz="1800" b="1" dirty="0"/>
              <a:t>Internal Consulting Teams</a:t>
            </a:r>
            <a:r>
              <a:rPr lang="en-US" sz="1800" dirty="0"/>
              <a:t>: Large corporations are investing heavily in internal consulting capabilities, sometimes offering their expertise externally. </a:t>
            </a:r>
          </a:p>
          <a:p>
            <a:pPr lvl="1" algn="just"/>
            <a:r>
              <a:rPr lang="en-US" sz="1800" b="1" dirty="0"/>
              <a:t>Turnaround and Restructuring Firms</a:t>
            </a:r>
            <a:r>
              <a:rPr lang="en-US" sz="1800" dirty="0"/>
              <a:t>: As economic cycles shift, turnaround specialists have positioned themselves as leaders in crisis management and restructuring—areas traditionally dominated by management consultancies.</a:t>
            </a:r>
          </a:p>
          <a:p>
            <a:pPr lvl="1" algn="just"/>
            <a:r>
              <a:rPr lang="en-US" sz="1800" b="1" dirty="0"/>
              <a:t>Marketing and Communications Agencies</a:t>
            </a:r>
            <a:r>
              <a:rPr lang="en-US" sz="1800" dirty="0"/>
              <a:t>: The line between consulting and marketing strategy has also blurred. </a:t>
            </a:r>
          </a:p>
          <a:p>
            <a:pPr lvl="1" algn="just"/>
            <a:r>
              <a:rPr lang="en-US" sz="1800" b="1" dirty="0"/>
              <a:t>Business Intelligence and Market Research Companies</a:t>
            </a:r>
            <a:r>
              <a:rPr lang="en-US" sz="1800" dirty="0"/>
              <a:t>: Firms that provide data-driven insights (e.g., Gartner, Forrester, Euromonitor) are increasingly positioning themselves as strategic partners, offering guidance on everything from industry trends to competitive benchmarking.</a:t>
            </a:r>
          </a:p>
        </p:txBody>
      </p:sp>
    </p:spTree>
    <p:extLst>
      <p:ext uri="{BB962C8B-B14F-4D97-AF65-F5344CB8AC3E}">
        <p14:creationId xmlns:p14="http://schemas.microsoft.com/office/powerpoint/2010/main" val="105088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AFCE-3012-62D0-95EF-7DA74E010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39513-1A56-9EDD-80DB-5FFA99A07818}"/>
              </a:ext>
            </a:extLst>
          </p:cNvPr>
          <p:cNvSpPr>
            <a:spLocks noGrp="1"/>
          </p:cNvSpPr>
          <p:nvPr>
            <p:ph type="title"/>
          </p:nvPr>
        </p:nvSpPr>
        <p:spPr/>
        <p:txBody>
          <a:bodyPr>
            <a:normAutofit fontScale="90000"/>
          </a:bodyPr>
          <a:lstStyle/>
          <a:p>
            <a:pPr algn="ctr"/>
            <a:br>
              <a:rPr lang="en-US" dirty="0"/>
            </a:br>
            <a:br>
              <a:rPr lang="en-US" dirty="0"/>
            </a:br>
            <a:r>
              <a:rPr lang="en-US" dirty="0"/>
              <a:t>Economic and Strategic Consequences: Risk, Reward, and Reinvention</a:t>
            </a:r>
            <a:br>
              <a:rPr lang="en-US" dirty="0"/>
            </a:br>
            <a:br>
              <a:rPr lang="en-US" dirty="0"/>
            </a:br>
            <a:endParaRPr lang="en-US" dirty="0"/>
          </a:p>
        </p:txBody>
      </p:sp>
      <p:sp>
        <p:nvSpPr>
          <p:cNvPr id="3" name="Content Placeholder 2">
            <a:extLst>
              <a:ext uri="{FF2B5EF4-FFF2-40B4-BE49-F238E27FC236}">
                <a16:creationId xmlns:a16="http://schemas.microsoft.com/office/drawing/2014/main" id="{6A2D8F2C-2D8C-2B4D-97F5-A29652082458}"/>
              </a:ext>
            </a:extLst>
          </p:cNvPr>
          <p:cNvSpPr>
            <a:spLocks noGrp="1"/>
          </p:cNvSpPr>
          <p:nvPr>
            <p:ph sz="quarter" idx="13"/>
          </p:nvPr>
        </p:nvSpPr>
        <p:spPr>
          <a:xfrm>
            <a:off x="612649" y="1967948"/>
            <a:ext cx="11115526" cy="4731026"/>
          </a:xfrm>
        </p:spPr>
        <p:txBody>
          <a:bodyPr>
            <a:normAutofit/>
          </a:bodyPr>
          <a:lstStyle/>
          <a:p>
            <a:endParaRPr lang="en-US" dirty="0"/>
          </a:p>
          <a:p>
            <a:pPr marL="0" indent="0" algn="just">
              <a:buNone/>
            </a:pPr>
            <a:r>
              <a:rPr lang="en-US" sz="2400" dirty="0"/>
              <a:t>In the rarefied air of management consulting, where slide decks and sage counsel have long commanded kingly fees, a tectonic shift is underway. McKinsey &amp; Company, the industry’s perennial bellwether, recently disclosed that a full quarter of its fee pool is now staked on </a:t>
            </a:r>
            <a:r>
              <a:rPr lang="en-US" sz="2400" b="1" dirty="0"/>
              <a:t>measurable client outcomes</a:t>
            </a:r>
            <a:r>
              <a:rPr lang="en-US" sz="2400" dirty="0"/>
              <a:t>—a decisive </a:t>
            </a:r>
            <a:r>
              <a:rPr lang="en-US" sz="2400" b="1" dirty="0"/>
              <a:t>move away from the billable-hour model </a:t>
            </a:r>
            <a:r>
              <a:rPr lang="en-US" sz="2400" dirty="0"/>
              <a:t>that has defined the sector for generations. This is no mere pricing tweak; it signals a profound re-architecture of how value is created, delivered, and monetized in the advisory world. The old world of time-and-materials is fading, replaced by a landscape where outcomes are king and accountability is institutionalized.</a:t>
            </a:r>
          </a:p>
        </p:txBody>
      </p:sp>
    </p:spTree>
    <p:extLst>
      <p:ext uri="{BB962C8B-B14F-4D97-AF65-F5344CB8AC3E}">
        <p14:creationId xmlns:p14="http://schemas.microsoft.com/office/powerpoint/2010/main" val="63855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195D-7402-9ABC-2CED-4BEC678F3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81351-C479-1B82-1331-071C6D3E960A}"/>
              </a:ext>
            </a:extLst>
          </p:cNvPr>
          <p:cNvSpPr>
            <a:spLocks noGrp="1"/>
          </p:cNvSpPr>
          <p:nvPr>
            <p:ph type="title"/>
          </p:nvPr>
        </p:nvSpPr>
        <p:spPr/>
        <p:txBody>
          <a:bodyPr>
            <a:normAutofit fontScale="90000"/>
          </a:bodyPr>
          <a:lstStyle/>
          <a:p>
            <a:pPr algn="ctr"/>
            <a:r>
              <a:rPr lang="en-US" dirty="0"/>
              <a:t>The Human Element Is More Important Than Ever. </a:t>
            </a:r>
            <a:br>
              <a:rPr lang="en-US" dirty="0"/>
            </a:br>
            <a:r>
              <a:rPr lang="en-US" sz="2700" i="1" dirty="0">
                <a:solidFill>
                  <a:schemeClr val="tx1"/>
                </a:solidFill>
              </a:rPr>
              <a:t>“The future will be won by consultants who combine genuine expertise with technological sophistication.” </a:t>
            </a:r>
            <a:r>
              <a:rPr lang="en-US" sz="1600" i="1" dirty="0">
                <a:solidFill>
                  <a:schemeClr val="tx1"/>
                </a:solidFill>
              </a:rPr>
              <a:t>System Six</a:t>
            </a:r>
            <a:br>
              <a:rPr lang="en-US" dirty="0"/>
            </a:br>
            <a:endParaRPr lang="en-US" dirty="0"/>
          </a:p>
        </p:txBody>
      </p:sp>
      <p:sp>
        <p:nvSpPr>
          <p:cNvPr id="3" name="Content Placeholder 2">
            <a:extLst>
              <a:ext uri="{FF2B5EF4-FFF2-40B4-BE49-F238E27FC236}">
                <a16:creationId xmlns:a16="http://schemas.microsoft.com/office/drawing/2014/main" id="{7A21B197-C718-1861-1D3C-360A695C57A0}"/>
              </a:ext>
            </a:extLst>
          </p:cNvPr>
          <p:cNvSpPr>
            <a:spLocks noGrp="1"/>
          </p:cNvSpPr>
          <p:nvPr>
            <p:ph sz="quarter" idx="13"/>
          </p:nvPr>
        </p:nvSpPr>
        <p:spPr>
          <a:xfrm>
            <a:off x="612649" y="1967948"/>
            <a:ext cx="11115526" cy="4731026"/>
          </a:xfrm>
        </p:spPr>
        <p:txBody>
          <a:bodyPr>
            <a:normAutofit fontScale="92500" lnSpcReduction="20000"/>
          </a:bodyPr>
          <a:lstStyle/>
          <a:p>
            <a:endParaRPr lang="en-US" dirty="0"/>
          </a:p>
          <a:p>
            <a:pPr algn="just"/>
            <a:r>
              <a:rPr lang="en-US" sz="2400" dirty="0"/>
              <a:t>Even though technology has and will continue to change &amp; disrupt facets of consulting,  </a:t>
            </a:r>
            <a:r>
              <a:rPr lang="en-US" sz="2400" b="1" dirty="0"/>
              <a:t>this is a fundamentally human business. </a:t>
            </a:r>
          </a:p>
          <a:p>
            <a:pPr algn="just"/>
            <a:r>
              <a:rPr lang="en-US" sz="2400" dirty="0"/>
              <a:t>Clients want consultants who have </a:t>
            </a:r>
            <a:r>
              <a:rPr lang="en-US" sz="2400" b="1" dirty="0"/>
              <a:t>equal doses of technical skill and emotional intelligence</a:t>
            </a:r>
            <a:r>
              <a:rPr lang="en-US" sz="2400" dirty="0"/>
              <a:t>—who know not just data but organizations and human effects.</a:t>
            </a:r>
          </a:p>
          <a:p>
            <a:pPr algn="just"/>
            <a:r>
              <a:rPr lang="en-US" sz="2400" dirty="0"/>
              <a:t>This is the age where AI has democratized information, so the data itself isn’t valuable, but the inference is. </a:t>
            </a:r>
            <a:r>
              <a:rPr lang="en-US" sz="2400" b="1" dirty="0"/>
              <a:t>Where information is useless—insight comes in.</a:t>
            </a:r>
          </a:p>
          <a:p>
            <a:pPr algn="just"/>
            <a:r>
              <a:rPr lang="en-US" sz="2400" dirty="0"/>
              <a:t>Consulting companies will be built on much more flexible business models. They will keep core teams but bring in </a:t>
            </a:r>
            <a:r>
              <a:rPr lang="en-US" sz="2400" b="1" dirty="0"/>
              <a:t>networks of independent experts </a:t>
            </a:r>
            <a:r>
              <a:rPr lang="en-US" sz="2400" dirty="0"/>
              <a:t>as needed for specific assignments.</a:t>
            </a:r>
          </a:p>
          <a:p>
            <a:pPr algn="just"/>
            <a:r>
              <a:rPr lang="en-US" sz="2400" dirty="0"/>
              <a:t>Forming a </a:t>
            </a:r>
            <a:r>
              <a:rPr lang="en-US" sz="2400" b="1" dirty="0"/>
              <a:t>character-forming consortium </a:t>
            </a:r>
            <a:r>
              <a:rPr lang="en-US" sz="2400" dirty="0"/>
              <a:t>with complementary boutique firms will enable the ability to take on more projects.</a:t>
            </a:r>
          </a:p>
        </p:txBody>
      </p:sp>
    </p:spTree>
    <p:extLst>
      <p:ext uri="{BB962C8B-B14F-4D97-AF65-F5344CB8AC3E}">
        <p14:creationId xmlns:p14="http://schemas.microsoft.com/office/powerpoint/2010/main" val="390374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A0108-5828-5205-152D-83A3FCAADC9F}"/>
              </a:ext>
            </a:extLst>
          </p:cNvPr>
          <p:cNvSpPr>
            <a:spLocks noGrp="1"/>
          </p:cNvSpPr>
          <p:nvPr>
            <p:ph type="ctrTitle"/>
          </p:nvPr>
        </p:nvSpPr>
        <p:spPr>
          <a:xfrm>
            <a:off x="612648" y="1973916"/>
            <a:ext cx="6238726" cy="3393213"/>
          </a:xfrm>
        </p:spPr>
        <p:txBody>
          <a:bodyPr anchor="t">
            <a:normAutofit fontScale="90000"/>
          </a:bodyPr>
          <a:lstStyle/>
          <a:p>
            <a:r>
              <a:rPr lang="en-US" sz="2800" dirty="0"/>
              <a:t>“Longevity in foodservice consulting isn’t just about talent—it’s about relationships, curiosity, humility, and adaptability. Skills matter. But what sustains a career over decades is how you work with people and how you continue to grow.”</a:t>
            </a:r>
            <a:br>
              <a:rPr lang="en-US" sz="1800" dirty="0"/>
            </a:br>
            <a:endParaRPr lang="en-US" sz="1800" dirty="0"/>
          </a:p>
          <a:p>
            <a:r>
              <a:rPr lang="en-US" sz="1800" i="1" dirty="0"/>
              <a:t>Orlando Espinosa III</a:t>
            </a:r>
          </a:p>
          <a:p>
            <a:r>
              <a:rPr lang="en-US" sz="1800" i="1" dirty="0"/>
              <a:t>Behind the Line Foodservice Consulting</a:t>
            </a:r>
          </a:p>
        </p:txBody>
      </p:sp>
      <p:pic>
        <p:nvPicPr>
          <p:cNvPr id="5" name="Picture 4">
            <a:extLst>
              <a:ext uri="{FF2B5EF4-FFF2-40B4-BE49-F238E27FC236}">
                <a16:creationId xmlns:a16="http://schemas.microsoft.com/office/drawing/2014/main" id="{6993069B-CE78-4391-3511-4CBFE41AF7A0}"/>
              </a:ext>
            </a:extLst>
          </p:cNvPr>
          <p:cNvPicPr>
            <a:picLocks noChangeAspect="1"/>
          </p:cNvPicPr>
          <p:nvPr/>
        </p:nvPicPr>
        <p:blipFill>
          <a:blip r:embed="rId2"/>
          <a:stretch>
            <a:fillRect/>
          </a:stretch>
        </p:blipFill>
        <p:spPr>
          <a:xfrm>
            <a:off x="7618960" y="1064712"/>
            <a:ext cx="4394331" cy="5010411"/>
          </a:xfrm>
          <a:prstGeom prst="rect">
            <a:avLst/>
          </a:prstGeom>
        </p:spPr>
      </p:pic>
    </p:spTree>
    <p:extLst>
      <p:ext uri="{BB962C8B-B14F-4D97-AF65-F5344CB8AC3E}">
        <p14:creationId xmlns:p14="http://schemas.microsoft.com/office/powerpoint/2010/main" val="93871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ACDA-3C3B-4F0B-6A36-FDE02643117C}"/>
              </a:ext>
            </a:extLst>
          </p:cNvPr>
          <p:cNvSpPr>
            <a:spLocks noGrp="1"/>
          </p:cNvSpPr>
          <p:nvPr>
            <p:ph type="title"/>
          </p:nvPr>
        </p:nvSpPr>
        <p:spPr>
          <a:xfrm>
            <a:off x="612648" y="457200"/>
            <a:ext cx="10954512" cy="795528"/>
          </a:xfrm>
        </p:spPr>
        <p:txBody>
          <a:bodyPr anchor="b">
            <a:normAutofit/>
          </a:bodyPr>
          <a:lstStyle/>
          <a:p>
            <a:r>
              <a:rPr lang="en-US" b="1" dirty="0"/>
              <a:t>WHAT </a:t>
            </a:r>
            <a:r>
              <a:rPr lang="en-US" b="1" i="1" dirty="0">
                <a:latin typeface="Aptos ExtraBold" panose="020B0004020202020204" pitchFamily="34" charset="0"/>
              </a:rPr>
              <a:t>IS</a:t>
            </a:r>
            <a:r>
              <a:rPr lang="en-US" b="1" dirty="0"/>
              <a:t> A CONSULTANT?</a:t>
            </a:r>
          </a:p>
        </p:txBody>
      </p:sp>
      <p:graphicFrame>
        <p:nvGraphicFramePr>
          <p:cNvPr id="6" name="Content Placeholder 2">
            <a:extLst>
              <a:ext uri="{FF2B5EF4-FFF2-40B4-BE49-F238E27FC236}">
                <a16:creationId xmlns:a16="http://schemas.microsoft.com/office/drawing/2014/main" id="{B9D6387B-383C-FBD6-A55C-223BDD06F5CD}"/>
              </a:ext>
            </a:extLst>
          </p:cNvPr>
          <p:cNvGraphicFramePr>
            <a:graphicFrameLocks noGrp="1"/>
          </p:cNvGraphicFramePr>
          <p:nvPr>
            <p:ph idx="1"/>
            <p:extLst>
              <p:ext uri="{D42A27DB-BD31-4B8C-83A1-F6EECF244321}">
                <p14:modId xmlns:p14="http://schemas.microsoft.com/office/powerpoint/2010/main" val="2725198307"/>
              </p:ext>
            </p:extLst>
          </p:nvPr>
        </p:nvGraphicFramePr>
        <p:xfrm>
          <a:off x="612648" y="1362455"/>
          <a:ext cx="10954512" cy="495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32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CB6258AA-B69E-A241-3C9E-16ECAA9372D6}"/>
              </a:ext>
            </a:extLst>
          </p:cNvPr>
          <p:cNvSpPr>
            <a:spLocks noGrp="1"/>
          </p:cNvSpPr>
          <p:nvPr>
            <p:ph type="title"/>
          </p:nvPr>
        </p:nvSpPr>
        <p:spPr>
          <a:xfrm>
            <a:off x="612648" y="502920"/>
            <a:ext cx="4669536" cy="1453896"/>
          </a:xfrm>
        </p:spPr>
        <p:txBody>
          <a:bodyPr/>
          <a:lstStyle/>
          <a:p>
            <a:r>
              <a:rPr lang="en-US" b="1" dirty="0"/>
              <a:t>What Is Quality?</a:t>
            </a:r>
          </a:p>
        </p:txBody>
      </p:sp>
      <p:pic>
        <p:nvPicPr>
          <p:cNvPr id="1026" name="Picture 2">
            <a:extLst>
              <a:ext uri="{FF2B5EF4-FFF2-40B4-BE49-F238E27FC236}">
                <a16:creationId xmlns:a16="http://schemas.microsoft.com/office/drawing/2014/main" id="{28B715DA-FD3C-A174-3DDB-7F58423B9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37" r="1" b="1"/>
          <a:stretch>
            <a:fillRect/>
          </a:stretch>
        </p:blipFill>
        <p:spPr bwMode="auto">
          <a:xfrm>
            <a:off x="221499" y="1956816"/>
            <a:ext cx="5060685" cy="43616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D93A5C-E211-77B1-FD2F-89EF517D7095}"/>
              </a:ext>
            </a:extLst>
          </p:cNvPr>
          <p:cNvSpPr>
            <a:spLocks noGrp="1"/>
          </p:cNvSpPr>
          <p:nvPr>
            <p:ph sz="quarter" idx="14"/>
          </p:nvPr>
        </p:nvSpPr>
        <p:spPr>
          <a:xfrm>
            <a:off x="5282184" y="502919"/>
            <a:ext cx="6284976" cy="5815585"/>
          </a:xfrm>
        </p:spPr>
        <p:txBody>
          <a:bodyPr vert="horz" lIns="91440" tIns="45720" rIns="91440" bIns="45720" rtlCol="0">
            <a:normAutofit/>
          </a:bodyPr>
          <a:lstStyle/>
          <a:p>
            <a:pPr marL="0">
              <a:lnSpc>
                <a:spcPct val="110000"/>
              </a:lnSpc>
            </a:pPr>
            <a:endParaRPr lang="en-US" sz="1600" dirty="0"/>
          </a:p>
          <a:p>
            <a:pPr>
              <a:lnSpc>
                <a:spcPct val="110000"/>
              </a:lnSpc>
            </a:pPr>
            <a:r>
              <a:rPr lang="en-US" sz="1900" b="1" dirty="0"/>
              <a:t>The degree of excellence: how good, bad, useful, etc. something is </a:t>
            </a:r>
          </a:p>
          <a:p>
            <a:pPr>
              <a:lnSpc>
                <a:spcPct val="110000"/>
              </a:lnSpc>
            </a:pPr>
            <a:r>
              <a:rPr lang="en-US" sz="1900" b="1" dirty="0"/>
              <a:t>A high level of value or excellence: superiority in kind</a:t>
            </a:r>
          </a:p>
          <a:p>
            <a:pPr>
              <a:lnSpc>
                <a:spcPct val="110000"/>
              </a:lnSpc>
            </a:pPr>
            <a:r>
              <a:rPr lang="en-US" sz="1900" b="1" dirty="0"/>
              <a:t>The degree to which a set of inherent characteristics fulfills requirements</a:t>
            </a:r>
          </a:p>
          <a:p>
            <a:pPr marL="0" indent="0">
              <a:lnSpc>
                <a:spcPct val="110000"/>
              </a:lnSpc>
              <a:buNone/>
            </a:pPr>
            <a:endParaRPr lang="en-US" sz="1900" dirty="0"/>
          </a:p>
          <a:p>
            <a:pPr>
              <a:lnSpc>
                <a:spcPct val="110000"/>
              </a:lnSpc>
            </a:pPr>
            <a:r>
              <a:rPr lang="en-US" sz="1900" b="1" dirty="0"/>
              <a:t>Taking the time to define quality is the foundation of performance and credibility.</a:t>
            </a:r>
          </a:p>
          <a:p>
            <a:pPr>
              <a:lnSpc>
                <a:spcPct val="110000"/>
              </a:lnSpc>
            </a:pPr>
            <a:r>
              <a:rPr lang="en-US" sz="1900" b="1" dirty="0"/>
              <a:t>Be precise as a clear definition creates structure, trust &amp; improvement.</a:t>
            </a:r>
          </a:p>
          <a:p>
            <a:pPr>
              <a:lnSpc>
                <a:spcPct val="110000"/>
              </a:lnSpc>
            </a:pPr>
            <a:r>
              <a:rPr lang="en-US" sz="1900" b="1" dirty="0"/>
              <a:t>Don’t assume everyone has the same idea of what “quality” means. It is imperative to define how a client views “quality” from the start to avoid mismatched expectations. </a:t>
            </a:r>
          </a:p>
          <a:p>
            <a:pPr marL="0" indent="0">
              <a:lnSpc>
                <a:spcPct val="110000"/>
              </a:lnSpc>
              <a:buNone/>
            </a:pPr>
            <a:endParaRPr lang="en-US" sz="1400" dirty="0"/>
          </a:p>
        </p:txBody>
      </p:sp>
      <p:sp>
        <p:nvSpPr>
          <p:cNvPr id="2" name="Title 1">
            <a:extLst>
              <a:ext uri="{FF2B5EF4-FFF2-40B4-BE49-F238E27FC236}">
                <a16:creationId xmlns:a16="http://schemas.microsoft.com/office/drawing/2014/main" id="{583C0283-F37A-99F0-D564-1BB63EB1F38F}"/>
              </a:ext>
            </a:extLst>
          </p:cNvPr>
          <p:cNvSpPr>
            <a:spLocks noGrp="1"/>
          </p:cNvSpPr>
          <p:nvPr>
            <p:ph type="title"/>
          </p:nvPr>
        </p:nvSpPr>
        <p:spPr>
          <a:xfrm>
            <a:off x="-1188471" y="2558236"/>
            <a:ext cx="703617" cy="1697335"/>
          </a:xfrm>
        </p:spPr>
        <p:txBody>
          <a:bodyPr anchor="t">
            <a:normAutofit/>
          </a:bodyPr>
          <a:lstStyle/>
          <a:p>
            <a:r>
              <a:rPr lang="en-US" sz="1000"/>
              <a:t>What Is Quality?</a:t>
            </a:r>
          </a:p>
        </p:txBody>
      </p:sp>
      <p:sp>
        <p:nvSpPr>
          <p:cNvPr id="4" name="TextBox 3">
            <a:extLst>
              <a:ext uri="{FF2B5EF4-FFF2-40B4-BE49-F238E27FC236}">
                <a16:creationId xmlns:a16="http://schemas.microsoft.com/office/drawing/2014/main" id="{8071DAF5-B167-9C48-EDAB-4ED00AD65C57}"/>
              </a:ext>
            </a:extLst>
          </p:cNvPr>
          <p:cNvSpPr txBox="1"/>
          <p:nvPr/>
        </p:nvSpPr>
        <p:spPr>
          <a:xfrm>
            <a:off x="198783" y="1033670"/>
            <a:ext cx="5083401" cy="1200329"/>
          </a:xfrm>
          <a:prstGeom prst="rect">
            <a:avLst/>
          </a:prstGeom>
          <a:noFill/>
        </p:spPr>
        <p:txBody>
          <a:bodyPr wrap="square" rtlCol="0">
            <a:spAutoFit/>
          </a:bodyPr>
          <a:lstStyle/>
          <a:p>
            <a:r>
              <a:rPr lang="en-US" b="1" i="1" dirty="0">
                <a:solidFill>
                  <a:srgbClr val="C00000"/>
                </a:solidFill>
              </a:rPr>
              <a:t>“Quality in a service or product is more than what you put into it. It is what the client or customer gets out of it.”   </a:t>
            </a:r>
            <a:r>
              <a:rPr lang="en-US" sz="1200" b="1" i="1" dirty="0"/>
              <a:t>Peter Drucker</a:t>
            </a:r>
          </a:p>
          <a:p>
            <a:endParaRPr lang="en-US" dirty="0"/>
          </a:p>
        </p:txBody>
      </p:sp>
    </p:spTree>
    <p:extLst>
      <p:ext uri="{BB962C8B-B14F-4D97-AF65-F5344CB8AC3E}">
        <p14:creationId xmlns:p14="http://schemas.microsoft.com/office/powerpoint/2010/main" val="91030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E6665-CD52-525E-85BA-5AB466374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8FF86-CB4A-4606-0A58-83582C62235B}"/>
              </a:ext>
            </a:extLst>
          </p:cNvPr>
          <p:cNvSpPr>
            <a:spLocks noGrp="1"/>
          </p:cNvSpPr>
          <p:nvPr>
            <p:ph type="title"/>
          </p:nvPr>
        </p:nvSpPr>
        <p:spPr>
          <a:xfrm>
            <a:off x="612648" y="502920"/>
            <a:ext cx="3713996" cy="1396014"/>
          </a:xfrm>
        </p:spPr>
        <p:txBody>
          <a:bodyPr anchor="t">
            <a:normAutofit fontScale="90000"/>
          </a:bodyPr>
          <a:lstStyle/>
          <a:p>
            <a:pPr algn="ctr"/>
            <a:r>
              <a:rPr lang="en-US" i="1" dirty="0">
                <a:latin typeface="Bahnschrift" panose="020B0502040204020203" pitchFamily="34" charset="0"/>
                <a:cs typeface="Aldhabi" panose="01000000000000000000" pitchFamily="2" charset="-78"/>
              </a:rPr>
              <a:t>Consultants </a:t>
            </a:r>
            <a:br>
              <a:rPr lang="en-US" dirty="0">
                <a:latin typeface="Bahnschrift" panose="020B0502040204020203" pitchFamily="34" charset="0"/>
                <a:cs typeface="Aldhabi" panose="01000000000000000000" pitchFamily="2" charset="-78"/>
              </a:rPr>
            </a:br>
            <a:r>
              <a:rPr lang="en-US" dirty="0">
                <a:latin typeface="Bahnschrift" panose="020B0502040204020203" pitchFamily="34" charset="0"/>
                <a:cs typeface="Aldhabi" panose="01000000000000000000" pitchFamily="2" charset="-78"/>
              </a:rPr>
              <a:t>#1 Activity:</a:t>
            </a:r>
            <a:br>
              <a:rPr lang="en-US" dirty="0">
                <a:latin typeface="Bahnschrift" panose="020B0502040204020203" pitchFamily="34" charset="0"/>
                <a:cs typeface="Aldhabi" panose="01000000000000000000" pitchFamily="2" charset="-78"/>
              </a:rPr>
            </a:br>
            <a:r>
              <a:rPr lang="en-US" dirty="0">
                <a:solidFill>
                  <a:srgbClr val="0070C0"/>
                </a:solidFill>
                <a:latin typeface="Bahnschrift" panose="020B0502040204020203" pitchFamily="34" charset="0"/>
                <a:cs typeface="Aldhabi" panose="01000000000000000000" pitchFamily="2" charset="-78"/>
              </a:rPr>
              <a:t>Lead &amp; Educate</a:t>
            </a:r>
          </a:p>
        </p:txBody>
      </p:sp>
      <p:sp>
        <p:nvSpPr>
          <p:cNvPr id="10" name="Text Placeholder 2">
            <a:extLst>
              <a:ext uri="{FF2B5EF4-FFF2-40B4-BE49-F238E27FC236}">
                <a16:creationId xmlns:a16="http://schemas.microsoft.com/office/drawing/2014/main" id="{06320A0E-EBBF-5BA7-2153-AEF689032CF9}"/>
              </a:ext>
            </a:extLst>
          </p:cNvPr>
          <p:cNvSpPr>
            <a:spLocks noGrp="1"/>
          </p:cNvSpPr>
          <p:nvPr>
            <p:ph type="body" sz="half" idx="2"/>
          </p:nvPr>
        </p:nvSpPr>
        <p:spPr>
          <a:xfrm>
            <a:off x="283283" y="3102825"/>
            <a:ext cx="5560926" cy="3516635"/>
          </a:xfrm>
        </p:spPr>
        <p:txBody>
          <a:bodyPr>
            <a:normAutofit/>
          </a:bodyPr>
          <a:lstStyle/>
          <a:p>
            <a:pPr marL="285750" lvl="2" indent="-285750">
              <a:buFont typeface="Wingdings" pitchFamily="2" charset="2"/>
              <a:buChar char="Ø"/>
            </a:pPr>
            <a:r>
              <a:rPr lang="en-US" sz="1600" b="1" dirty="0"/>
              <a:t>Develop</a:t>
            </a:r>
            <a:r>
              <a:rPr lang="en-US" sz="1600" dirty="0"/>
              <a:t> their core competency which strengthens their sense of self-efficacy </a:t>
            </a:r>
          </a:p>
          <a:p>
            <a:pPr marL="655638" lvl="3" indent="-198438">
              <a:buFont typeface="Wingdings" pitchFamily="2" charset="2"/>
              <a:buChar char="Ø"/>
            </a:pPr>
            <a:r>
              <a:rPr lang="en-US" sz="1400" dirty="0"/>
              <a:t>Self-efficacy refers to an individual's belief in their ability to succeed in specific situations.</a:t>
            </a:r>
          </a:p>
          <a:p>
            <a:pPr marL="655638" lvl="3" indent="-198438">
              <a:buFont typeface="Wingdings" pitchFamily="2" charset="2"/>
              <a:buChar char="Ø"/>
            </a:pPr>
            <a:r>
              <a:rPr lang="en-US" sz="1400" dirty="0"/>
              <a:t>It influences motivation, perseverance, and resilience in the face of challenges.</a:t>
            </a:r>
          </a:p>
          <a:p>
            <a:pPr marL="198438" lvl="2" indent="-198438">
              <a:buFont typeface="Wingdings" pitchFamily="2" charset="2"/>
              <a:buChar char="Ø"/>
            </a:pPr>
            <a:r>
              <a:rPr lang="en-US" sz="1600" b="1" dirty="0"/>
              <a:t>Expand</a:t>
            </a:r>
            <a:r>
              <a:rPr lang="en-US" sz="1600" dirty="0"/>
              <a:t> their ability to tackle challenges </a:t>
            </a:r>
          </a:p>
          <a:p>
            <a:pPr marL="198438" lvl="2" indent="-198438">
              <a:buFont typeface="Wingdings" pitchFamily="2" charset="2"/>
              <a:buChar char="Ø"/>
            </a:pPr>
            <a:r>
              <a:rPr lang="en-US" sz="1600" b="1" dirty="0"/>
              <a:t>Encourage</a:t>
            </a:r>
            <a:r>
              <a:rPr lang="en-US" sz="1600" dirty="0"/>
              <a:t> clients to remain calm in the face of significant impending change </a:t>
            </a:r>
          </a:p>
          <a:p>
            <a:pPr marL="198438" lvl="2" indent="-198438">
              <a:buFont typeface="Wingdings" pitchFamily="2" charset="2"/>
              <a:buChar char="Ø"/>
            </a:pPr>
            <a:r>
              <a:rPr lang="en-US" sz="1600" b="1" dirty="0"/>
              <a:t>Lead</a:t>
            </a:r>
            <a:r>
              <a:rPr lang="en-US" sz="1600" dirty="0"/>
              <a:t> them to greater goal-setting and achievement</a:t>
            </a:r>
          </a:p>
        </p:txBody>
      </p:sp>
      <p:pic>
        <p:nvPicPr>
          <p:cNvPr id="7" name="Picture Placeholder 6" descr="A blue background with words&#10;&#10;AI-generated content may be incorrect.">
            <a:extLst>
              <a:ext uri="{FF2B5EF4-FFF2-40B4-BE49-F238E27FC236}">
                <a16:creationId xmlns:a16="http://schemas.microsoft.com/office/drawing/2014/main" id="{33AD6E5A-1089-989E-FA1D-6BB3F256DB5C}"/>
              </a:ext>
            </a:extLst>
          </p:cNvPr>
          <p:cNvPicPr>
            <a:picLocks noGrp="1" noChangeAspect="1"/>
          </p:cNvPicPr>
          <p:nvPr>
            <p:ph type="pic" sz="quarter" idx="13"/>
          </p:nvPr>
        </p:nvPicPr>
        <p:blipFill>
          <a:blip r:embed="rId2"/>
          <a:srcRect l="21129" r="21129"/>
          <a:stretch>
            <a:fillRect/>
          </a:stretch>
        </p:blipFill>
        <p:spPr>
          <a:xfrm>
            <a:off x="6145380" y="675861"/>
            <a:ext cx="5421779" cy="5642642"/>
          </a:xfrm>
          <a:prstGeom prst="rect">
            <a:avLst/>
          </a:prstGeom>
          <a:blipFill>
            <a:blip r:embed="rId3">
              <a:alphaModFix amt="60000"/>
            </a:blip>
            <a:stretch>
              <a:fillRect/>
            </a:stretch>
          </a:blipFill>
        </p:spPr>
      </p:pic>
      <p:sp>
        <p:nvSpPr>
          <p:cNvPr id="4" name="TextBox 3">
            <a:extLst>
              <a:ext uri="{FF2B5EF4-FFF2-40B4-BE49-F238E27FC236}">
                <a16:creationId xmlns:a16="http://schemas.microsoft.com/office/drawing/2014/main" id="{EACB94C1-B673-2A69-07B0-EB2B26D998CC}"/>
              </a:ext>
            </a:extLst>
          </p:cNvPr>
          <p:cNvSpPr txBox="1"/>
          <p:nvPr/>
        </p:nvSpPr>
        <p:spPr>
          <a:xfrm>
            <a:off x="283282" y="2196776"/>
            <a:ext cx="5421779" cy="923330"/>
          </a:xfrm>
          <a:prstGeom prst="rect">
            <a:avLst/>
          </a:prstGeom>
          <a:noFill/>
        </p:spPr>
        <p:txBody>
          <a:bodyPr wrap="square" rtlCol="0">
            <a:spAutoFit/>
          </a:bodyPr>
          <a:lstStyle/>
          <a:p>
            <a:r>
              <a:rPr lang="en-US" dirty="0"/>
              <a:t>We help solve the client’s problem or resolve a challenge while teaching them to develop new skills for their work. We:</a:t>
            </a:r>
          </a:p>
        </p:txBody>
      </p:sp>
    </p:spTree>
    <p:extLst>
      <p:ext uri="{BB962C8B-B14F-4D97-AF65-F5344CB8AC3E}">
        <p14:creationId xmlns:p14="http://schemas.microsoft.com/office/powerpoint/2010/main" val="408343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D9E8D-82B1-D89E-7D8F-A3C1BAFCE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5DA1C-9A2F-89B8-8819-F4251842D470}"/>
              </a:ext>
            </a:extLst>
          </p:cNvPr>
          <p:cNvSpPr>
            <a:spLocks noGrp="1"/>
          </p:cNvSpPr>
          <p:nvPr>
            <p:ph type="title"/>
          </p:nvPr>
        </p:nvSpPr>
        <p:spPr>
          <a:xfrm>
            <a:off x="612648" y="502921"/>
            <a:ext cx="3840082" cy="1275776"/>
          </a:xfrm>
        </p:spPr>
        <p:txBody>
          <a:bodyPr anchor="t">
            <a:normAutofit fontScale="90000"/>
          </a:bodyPr>
          <a:lstStyle/>
          <a:p>
            <a:pPr algn="ctr"/>
            <a:r>
              <a:rPr lang="en-US" dirty="0">
                <a:latin typeface="Bahnschrift" panose="020B0502040204020203" pitchFamily="34" charset="0"/>
              </a:rPr>
              <a:t>How We Do This </a:t>
            </a:r>
            <a:r>
              <a:rPr lang="en-US" i="1" dirty="0">
                <a:solidFill>
                  <a:srgbClr val="0070C0"/>
                </a:solidFill>
                <a:latin typeface="Bahnschrift" panose="020B0502040204020203" pitchFamily="34" charset="0"/>
              </a:rPr>
              <a:t>Leading &amp; Educating</a:t>
            </a:r>
            <a:br>
              <a:rPr lang="en-US" dirty="0">
                <a:latin typeface="Bahnschrift" panose="020B0502040204020203" pitchFamily="34" charset="0"/>
              </a:rPr>
            </a:br>
            <a:endParaRPr lang="en-US" dirty="0">
              <a:latin typeface="Bahnschrift" panose="020B0502040204020203" pitchFamily="34" charset="0"/>
            </a:endParaRPr>
          </a:p>
        </p:txBody>
      </p:sp>
      <p:sp>
        <p:nvSpPr>
          <p:cNvPr id="10" name="Text Placeholder 2">
            <a:extLst>
              <a:ext uri="{FF2B5EF4-FFF2-40B4-BE49-F238E27FC236}">
                <a16:creationId xmlns:a16="http://schemas.microsoft.com/office/drawing/2014/main" id="{A4AD3309-40B3-3253-AED9-B33443F7E8F2}"/>
              </a:ext>
            </a:extLst>
          </p:cNvPr>
          <p:cNvSpPr>
            <a:spLocks noGrp="1"/>
          </p:cNvSpPr>
          <p:nvPr>
            <p:ph type="body" sz="half" idx="2"/>
          </p:nvPr>
        </p:nvSpPr>
        <p:spPr>
          <a:xfrm>
            <a:off x="612648" y="2311121"/>
            <a:ext cx="4595456" cy="3465587"/>
          </a:xfrm>
        </p:spPr>
        <p:txBody>
          <a:bodyPr anchor="t">
            <a:normAutofit/>
          </a:bodyPr>
          <a:lstStyle/>
          <a:p>
            <a:pPr marL="198438" lvl="2" indent="-198438" algn="just">
              <a:buFont typeface="Wingdings" pitchFamily="2" charset="2"/>
              <a:buChar char="Ø"/>
            </a:pPr>
            <a:r>
              <a:rPr lang="en-US" sz="1600" dirty="0"/>
              <a:t>about the work to help the client properly set the scope of work, which</a:t>
            </a:r>
          </a:p>
          <a:p>
            <a:pPr marL="198438" lvl="2" indent="-198438" algn="just">
              <a:buFont typeface="Wingdings" pitchFamily="2" charset="2"/>
              <a:buChar char="Ø"/>
            </a:pPr>
            <a:r>
              <a:rPr lang="en-US" sz="1600" dirty="0"/>
              <a:t>fosters a dialogue that can reveal layers of insight into the emotional roots of the task at hand.</a:t>
            </a:r>
          </a:p>
          <a:p>
            <a:pPr marL="285750" lvl="2" indent="-285750" algn="just">
              <a:buFont typeface="Wingdings" pitchFamily="2" charset="2"/>
              <a:buChar char="v"/>
            </a:pPr>
            <a:r>
              <a:rPr lang="en-US" sz="1600" dirty="0"/>
              <a:t>This conveys our sincere interest by listening to answers rather than talking, which</a:t>
            </a:r>
          </a:p>
          <a:p>
            <a:pPr marL="285750" lvl="2" indent="-285750" algn="just">
              <a:buFont typeface="Wingdings" pitchFamily="2" charset="2"/>
              <a:buChar char="v"/>
            </a:pPr>
            <a:r>
              <a:rPr lang="en-US" sz="1600" dirty="0"/>
              <a:t>Leads to more innovative solutions</a:t>
            </a:r>
          </a:p>
          <a:p>
            <a:pPr marL="0" lvl="2"/>
            <a:endParaRPr lang="en-US" sz="1600" dirty="0"/>
          </a:p>
        </p:txBody>
      </p:sp>
      <p:pic>
        <p:nvPicPr>
          <p:cNvPr id="7" name="Picture Placeholder 6" descr="A group of people standing in a line with question marks above them&#10;&#10;AI-generated content may be incorrect.">
            <a:extLst>
              <a:ext uri="{FF2B5EF4-FFF2-40B4-BE49-F238E27FC236}">
                <a16:creationId xmlns:a16="http://schemas.microsoft.com/office/drawing/2014/main" id="{3D087165-66B7-3F24-1BAC-0C9D288CD740}"/>
              </a:ext>
            </a:extLst>
          </p:cNvPr>
          <p:cNvPicPr>
            <a:picLocks noGrp="1" noChangeAspect="1"/>
          </p:cNvPicPr>
          <p:nvPr>
            <p:ph idx="1"/>
          </p:nvPr>
        </p:nvPicPr>
        <p:blipFill>
          <a:blip r:embed="rId2"/>
          <a:stretch>
            <a:fillRect/>
          </a:stretch>
        </p:blipFill>
        <p:spPr>
          <a:xfrm>
            <a:off x="5426765" y="1032393"/>
            <a:ext cx="6140395" cy="4744315"/>
          </a:xfrm>
          <a:prstGeom prst="rect">
            <a:avLst/>
          </a:prstGeom>
          <a:noFill/>
        </p:spPr>
      </p:pic>
      <p:sp>
        <p:nvSpPr>
          <p:cNvPr id="3" name="TextBox 2">
            <a:extLst>
              <a:ext uri="{FF2B5EF4-FFF2-40B4-BE49-F238E27FC236}">
                <a16:creationId xmlns:a16="http://schemas.microsoft.com/office/drawing/2014/main" id="{A218C044-1638-61E5-D3C9-30ADCB4231C2}"/>
              </a:ext>
            </a:extLst>
          </p:cNvPr>
          <p:cNvSpPr txBox="1"/>
          <p:nvPr/>
        </p:nvSpPr>
        <p:spPr>
          <a:xfrm>
            <a:off x="612648" y="1828800"/>
            <a:ext cx="3479927" cy="369332"/>
          </a:xfrm>
          <a:prstGeom prst="rect">
            <a:avLst/>
          </a:prstGeom>
          <a:noFill/>
        </p:spPr>
        <p:txBody>
          <a:bodyPr wrap="none" rtlCol="0">
            <a:spAutoFit/>
          </a:bodyPr>
          <a:lstStyle/>
          <a:p>
            <a:r>
              <a:rPr lang="en-US" i="1" dirty="0">
                <a:latin typeface="Bahnschrift" panose="020B0502040204020203" pitchFamily="34" charset="0"/>
              </a:rPr>
              <a:t>1. We ask open-ended questions</a:t>
            </a:r>
            <a:endParaRPr lang="en-US" i="1" dirty="0"/>
          </a:p>
        </p:txBody>
      </p:sp>
    </p:spTree>
    <p:extLst>
      <p:ext uri="{BB962C8B-B14F-4D97-AF65-F5344CB8AC3E}">
        <p14:creationId xmlns:p14="http://schemas.microsoft.com/office/powerpoint/2010/main" val="178893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E4DD-917A-62D6-65A7-67CF4261D15F}"/>
              </a:ext>
            </a:extLst>
          </p:cNvPr>
          <p:cNvSpPr>
            <a:spLocks noGrp="1"/>
          </p:cNvSpPr>
          <p:nvPr>
            <p:ph type="title"/>
          </p:nvPr>
        </p:nvSpPr>
        <p:spPr>
          <a:xfrm>
            <a:off x="501042" y="477078"/>
            <a:ext cx="4137410" cy="655983"/>
          </a:xfrm>
        </p:spPr>
        <p:txBody>
          <a:bodyPr anchor="t">
            <a:normAutofit/>
          </a:bodyPr>
          <a:lstStyle/>
          <a:p>
            <a:r>
              <a:rPr lang="en-US" sz="2000" b="1" i="1" dirty="0">
                <a:latin typeface="Bahnschrift" panose="020B0502040204020203" pitchFamily="34" charset="0"/>
              </a:rPr>
              <a:t>2. We </a:t>
            </a:r>
            <a:r>
              <a:rPr lang="en-US" sz="2000" b="1" i="1" u="sng" dirty="0">
                <a:latin typeface="Bahnschrift" panose="020B0502040204020203" pitchFamily="34" charset="0"/>
              </a:rPr>
              <a:t>Listen</a:t>
            </a:r>
            <a:r>
              <a:rPr lang="en-US" sz="2000" b="1" i="1" dirty="0">
                <a:latin typeface="Bahnschrift" panose="020B0502040204020203" pitchFamily="34" charset="0"/>
              </a:rPr>
              <a:t> to Their Answers</a:t>
            </a:r>
          </a:p>
        </p:txBody>
      </p:sp>
      <p:sp>
        <p:nvSpPr>
          <p:cNvPr id="10" name="Text Placeholder 2">
            <a:extLst>
              <a:ext uri="{FF2B5EF4-FFF2-40B4-BE49-F238E27FC236}">
                <a16:creationId xmlns:a16="http://schemas.microsoft.com/office/drawing/2014/main" id="{B442314A-49CF-F7D2-30AD-AF817E5B5B14}"/>
              </a:ext>
            </a:extLst>
          </p:cNvPr>
          <p:cNvSpPr>
            <a:spLocks noGrp="1"/>
          </p:cNvSpPr>
          <p:nvPr>
            <p:ph type="body" sz="half" idx="2"/>
          </p:nvPr>
        </p:nvSpPr>
        <p:spPr>
          <a:xfrm>
            <a:off x="178904" y="0"/>
            <a:ext cx="4806456" cy="4611757"/>
          </a:xfrm>
        </p:spPr>
        <p:txBody>
          <a:bodyPr>
            <a:noAutofit/>
          </a:bodyPr>
          <a:lstStyle/>
          <a:p>
            <a:pPr marL="0" lvl="2"/>
            <a:endParaRPr lang="en-US" sz="1800" dirty="0"/>
          </a:p>
          <a:p>
            <a:pPr marL="198438" lvl="2" indent="-198438">
              <a:buFont typeface="Wingdings" pitchFamily="2" charset="2"/>
              <a:buChar char="Ø"/>
            </a:pPr>
            <a:r>
              <a:rPr lang="en-US" sz="1800" dirty="0"/>
              <a:t>We focus on learning to understand rather than reacting to strengthen communication and build trust</a:t>
            </a:r>
          </a:p>
          <a:p>
            <a:pPr marL="198438" lvl="2" indent="-198438">
              <a:buFont typeface="Wingdings" pitchFamily="2" charset="2"/>
              <a:buChar char="Ø"/>
            </a:pPr>
            <a:r>
              <a:rPr lang="en-US" sz="1800" dirty="0"/>
              <a:t>Stay out of your own internal world; hear the client’s inner world</a:t>
            </a:r>
          </a:p>
          <a:p>
            <a:pPr marL="198438" lvl="2" indent="-198438">
              <a:buFont typeface="Wingdings" pitchFamily="2" charset="2"/>
              <a:buChar char="Ø"/>
            </a:pPr>
            <a:r>
              <a:rPr lang="en-US" sz="1800" dirty="0"/>
              <a:t>We maintain eye contact while listening</a:t>
            </a:r>
          </a:p>
          <a:p>
            <a:pPr marL="198438" lvl="2" indent="-198438">
              <a:buFont typeface="Wingdings" pitchFamily="2" charset="2"/>
              <a:buChar char="Ø"/>
            </a:pPr>
            <a:r>
              <a:rPr lang="en-US" sz="1800" dirty="0"/>
              <a:t>We physically reflect what we hear</a:t>
            </a:r>
          </a:p>
          <a:p>
            <a:pPr marL="198438" lvl="2" indent="-198438">
              <a:buFont typeface="Wingdings" pitchFamily="2" charset="2"/>
              <a:buChar char="Ø"/>
            </a:pPr>
            <a:r>
              <a:rPr lang="en-US" sz="1800" dirty="0"/>
              <a:t>We re-articulate complex information in a way that’s acknowledged by the client</a:t>
            </a:r>
          </a:p>
          <a:p>
            <a:pPr marL="285750" lvl="2" indent="-285750">
              <a:buFont typeface="Wingdings" pitchFamily="2" charset="2"/>
              <a:buChar char="ü"/>
            </a:pPr>
            <a:r>
              <a:rPr lang="en-US" sz="1800" b="1" dirty="0">
                <a:solidFill>
                  <a:srgbClr val="FF0000"/>
                </a:solidFill>
                <a:latin typeface="Aptos" panose="020B0004020202020204" pitchFamily="34" charset="0"/>
              </a:rPr>
              <a:t>We are the last to speak</a:t>
            </a:r>
          </a:p>
        </p:txBody>
      </p:sp>
      <p:pic>
        <p:nvPicPr>
          <p:cNvPr id="5" name="Content Placeholder 4" descr="A person yelling into a megaphone next to a large ear&#10;&#10;AI-generated content may be incorrect.">
            <a:extLst>
              <a:ext uri="{FF2B5EF4-FFF2-40B4-BE49-F238E27FC236}">
                <a16:creationId xmlns:a16="http://schemas.microsoft.com/office/drawing/2014/main" id="{D8149EE2-3394-165C-5BC9-F6A8473C08D3}"/>
              </a:ext>
            </a:extLst>
          </p:cNvPr>
          <p:cNvPicPr>
            <a:picLocks noGrp="1" noChangeAspect="1"/>
          </p:cNvPicPr>
          <p:nvPr>
            <p:ph type="pic" sz="quarter" idx="13"/>
          </p:nvPr>
        </p:nvPicPr>
        <p:blipFill>
          <a:blip r:embed="rId2"/>
          <a:stretch/>
        </p:blipFill>
        <p:spPr>
          <a:xfrm>
            <a:off x="5153978" y="789037"/>
            <a:ext cx="6413182" cy="5082444"/>
          </a:xfrm>
          <a:prstGeom prst="rect">
            <a:avLst/>
          </a:prstGeom>
          <a:noFill/>
        </p:spPr>
      </p:pic>
      <p:sp>
        <p:nvSpPr>
          <p:cNvPr id="6" name="TextBox 5">
            <a:extLst>
              <a:ext uri="{FF2B5EF4-FFF2-40B4-BE49-F238E27FC236}">
                <a16:creationId xmlns:a16="http://schemas.microsoft.com/office/drawing/2014/main" id="{55C6B8E1-2861-3AAA-5C5A-0356C392E4CC}"/>
              </a:ext>
            </a:extLst>
          </p:cNvPr>
          <p:cNvSpPr txBox="1"/>
          <p:nvPr/>
        </p:nvSpPr>
        <p:spPr>
          <a:xfrm>
            <a:off x="178904" y="4434213"/>
            <a:ext cx="4806456" cy="1754326"/>
          </a:xfrm>
          <a:prstGeom prst="rect">
            <a:avLst/>
          </a:prstGeom>
          <a:noFill/>
        </p:spPr>
        <p:txBody>
          <a:bodyPr wrap="square" rtlCol="0">
            <a:spAutoFit/>
          </a:bodyPr>
          <a:lstStyle/>
          <a:p>
            <a:pPr algn="ctr"/>
            <a:endParaRPr lang="en-US" b="1" i="1" dirty="0">
              <a:solidFill>
                <a:schemeClr val="accent1"/>
              </a:solidFill>
            </a:endParaRPr>
          </a:p>
          <a:p>
            <a:pPr algn="ctr"/>
            <a:r>
              <a:rPr lang="en-US" b="1" i="1" dirty="0">
                <a:solidFill>
                  <a:schemeClr val="accent1"/>
                </a:solidFill>
              </a:rPr>
              <a:t>When people perceive that someone is actively listening to them, it activates the brain reward system, so they feel more positive about the other person and better about their own experiences.</a:t>
            </a:r>
          </a:p>
        </p:txBody>
      </p:sp>
    </p:spTree>
    <p:extLst>
      <p:ext uri="{BB962C8B-B14F-4D97-AF65-F5344CB8AC3E}">
        <p14:creationId xmlns:p14="http://schemas.microsoft.com/office/powerpoint/2010/main" val="78332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FCAD2-0EE0-4C31-5BC1-11C45F10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F28EA-01FB-C07A-9AD6-CEA045DE3EE6}"/>
              </a:ext>
            </a:extLst>
          </p:cNvPr>
          <p:cNvSpPr>
            <a:spLocks noGrp="1"/>
          </p:cNvSpPr>
          <p:nvPr>
            <p:ph type="title"/>
          </p:nvPr>
        </p:nvSpPr>
        <p:spPr>
          <a:xfrm>
            <a:off x="6413326" y="1853852"/>
            <a:ext cx="4998386" cy="726510"/>
          </a:xfrm>
        </p:spPr>
        <p:txBody>
          <a:bodyPr anchor="b">
            <a:normAutofit fontScale="90000"/>
          </a:bodyPr>
          <a:lstStyle/>
          <a:p>
            <a:br>
              <a:rPr lang="en-US" sz="3200" dirty="0">
                <a:latin typeface="Algerian" pitchFamily="82" charset="77"/>
              </a:rPr>
            </a:br>
            <a:br>
              <a:rPr lang="en-US" sz="3200" dirty="0">
                <a:latin typeface="Algerian" pitchFamily="82" charset="77"/>
              </a:rPr>
            </a:br>
            <a:r>
              <a:rPr lang="en-US" sz="2200" i="1" dirty="0">
                <a:solidFill>
                  <a:schemeClr val="tx1"/>
                </a:solidFill>
                <a:latin typeface="Bahnschrift" panose="020B0502040204020203" pitchFamily="34" charset="0"/>
              </a:rPr>
              <a:t>3. We Manage Expectations</a:t>
            </a:r>
          </a:p>
        </p:txBody>
      </p:sp>
      <p:pic>
        <p:nvPicPr>
          <p:cNvPr id="10" name="Picture 9">
            <a:extLst>
              <a:ext uri="{FF2B5EF4-FFF2-40B4-BE49-F238E27FC236}">
                <a16:creationId xmlns:a16="http://schemas.microsoft.com/office/drawing/2014/main" id="{CF6BDC30-3989-1205-014E-648F68D6024A}"/>
              </a:ext>
            </a:extLst>
          </p:cNvPr>
          <p:cNvPicPr>
            <a:picLocks noChangeAspect="1"/>
          </p:cNvPicPr>
          <p:nvPr/>
        </p:nvPicPr>
        <p:blipFill>
          <a:blip r:embed="rId2"/>
          <a:srcRect l="26682" r="21024" b="-1"/>
          <a:stretch>
            <a:fillRect/>
          </a:stretch>
        </p:blipFill>
        <p:spPr>
          <a:xfrm>
            <a:off x="780288" y="823999"/>
            <a:ext cx="4790896" cy="6069538"/>
          </a:xfrm>
          <a:prstGeom prst="rect">
            <a:avLst/>
          </a:prstGeom>
          <a:noFill/>
        </p:spPr>
      </p:pic>
      <p:pic>
        <p:nvPicPr>
          <p:cNvPr id="9" name="Picture 8">
            <a:extLst>
              <a:ext uri="{FF2B5EF4-FFF2-40B4-BE49-F238E27FC236}">
                <a16:creationId xmlns:a16="http://schemas.microsoft.com/office/drawing/2014/main" id="{D07E0CE5-F242-F571-45EC-8CB4EE9B4D3D}"/>
              </a:ext>
            </a:extLst>
          </p:cNvPr>
          <p:cNvPicPr>
            <a:picLocks noChangeAspect="1"/>
          </p:cNvPicPr>
          <p:nvPr/>
        </p:nvPicPr>
        <p:blipFill>
          <a:blip r:embed="rId3"/>
          <a:srcRect l="6091" r="3727" b="-2"/>
          <a:stretch>
            <a:fillRect/>
          </a:stretch>
        </p:blipFill>
        <p:spPr>
          <a:xfrm>
            <a:off x="7443797" y="221498"/>
            <a:ext cx="2796898" cy="1632353"/>
          </a:xfrm>
          <a:prstGeom prst="rect">
            <a:avLst/>
          </a:prstGeom>
          <a:noFill/>
        </p:spPr>
      </p:pic>
      <p:sp>
        <p:nvSpPr>
          <p:cNvPr id="14" name="TextBox 13">
            <a:extLst>
              <a:ext uri="{FF2B5EF4-FFF2-40B4-BE49-F238E27FC236}">
                <a16:creationId xmlns:a16="http://schemas.microsoft.com/office/drawing/2014/main" id="{D545B4AC-DAC9-03E3-4B9E-0D79BBBFF805}"/>
              </a:ext>
            </a:extLst>
          </p:cNvPr>
          <p:cNvSpPr txBox="1"/>
          <p:nvPr/>
        </p:nvSpPr>
        <p:spPr>
          <a:xfrm>
            <a:off x="6096000" y="2818356"/>
            <a:ext cx="6004142" cy="3108543"/>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We assure deliverables are </a:t>
            </a:r>
            <a:r>
              <a:rPr lang="en-US" sz="2000" b="1" dirty="0"/>
              <a:t>clearly outlined </a:t>
            </a:r>
            <a:r>
              <a:rPr lang="en-US" sz="2000" dirty="0"/>
              <a:t>before agreeing to a timeline </a:t>
            </a:r>
          </a:p>
          <a:p>
            <a:pPr marL="285750" indent="-285750" algn="just">
              <a:buFont typeface="Arial" panose="020B0604020202020204" pitchFamily="34" charset="0"/>
              <a:buChar char="•"/>
            </a:pPr>
            <a:r>
              <a:rPr lang="en-US" sz="2000" dirty="0"/>
              <a:t>We are </a:t>
            </a:r>
            <a:r>
              <a:rPr lang="en-US" sz="2000" b="1" dirty="0"/>
              <a:t>realistic</a:t>
            </a:r>
            <a:r>
              <a:rPr lang="en-US" sz="2000" dirty="0"/>
              <a:t> about outcomes and timelines</a:t>
            </a:r>
          </a:p>
          <a:p>
            <a:pPr marL="285750" indent="-285750" algn="just">
              <a:buFont typeface="Arial" panose="020B0604020202020204" pitchFamily="34" charset="0"/>
              <a:buChar char="•"/>
            </a:pPr>
            <a:r>
              <a:rPr lang="en-US" sz="2000" dirty="0"/>
              <a:t>We outline what happens </a:t>
            </a:r>
            <a:r>
              <a:rPr lang="en-US" sz="2000" b="1" dirty="0"/>
              <a:t>if things change</a:t>
            </a:r>
          </a:p>
          <a:p>
            <a:pPr marL="285750" indent="-285750" algn="just">
              <a:buFont typeface="Arial" panose="020B0604020202020204" pitchFamily="34" charset="0"/>
              <a:buChar char="•"/>
            </a:pPr>
            <a:r>
              <a:rPr lang="en-US" sz="2000" dirty="0"/>
              <a:t>We establish </a:t>
            </a:r>
            <a:r>
              <a:rPr lang="en-US" sz="2000" b="1" dirty="0"/>
              <a:t>priorities </a:t>
            </a:r>
            <a:r>
              <a:rPr lang="en-US" sz="2000" dirty="0"/>
              <a:t>in a logical order </a:t>
            </a:r>
          </a:p>
          <a:p>
            <a:pPr marL="285750" indent="-285750" algn="just">
              <a:buFont typeface="Arial" panose="020B0604020202020204" pitchFamily="34" charset="0"/>
              <a:buChar char="•"/>
            </a:pPr>
            <a:r>
              <a:rPr lang="en-US" sz="2000" dirty="0"/>
              <a:t>We </a:t>
            </a:r>
            <a:r>
              <a:rPr lang="en-US" sz="2000" b="1" dirty="0"/>
              <a:t>collect</a:t>
            </a:r>
            <a:r>
              <a:rPr lang="en-US" sz="2000" dirty="0"/>
              <a:t> feedback regularly and send out proactive updates </a:t>
            </a:r>
          </a:p>
          <a:p>
            <a:pPr algn="just"/>
            <a:endParaRPr lang="en-US" sz="2000" dirty="0"/>
          </a:p>
          <a:p>
            <a:pPr marL="285750" indent="-285750" algn="just">
              <a:buFont typeface="Wingdings" pitchFamily="2" charset="2"/>
              <a:buChar char="ü"/>
            </a:pPr>
            <a:r>
              <a:rPr lang="en-US" sz="2000" b="1" dirty="0"/>
              <a:t>We define our process clearly and set boundaries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2616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F4E9-A6E5-69F6-EDE0-6D2F998AB428}"/>
              </a:ext>
            </a:extLst>
          </p:cNvPr>
          <p:cNvSpPr>
            <a:spLocks noGrp="1"/>
          </p:cNvSpPr>
          <p:nvPr>
            <p:ph type="title"/>
          </p:nvPr>
        </p:nvSpPr>
        <p:spPr>
          <a:xfrm>
            <a:off x="612648" y="502920"/>
            <a:ext cx="3713996" cy="496030"/>
          </a:xfrm>
        </p:spPr>
        <p:txBody>
          <a:bodyPr anchor="t">
            <a:normAutofit/>
          </a:bodyPr>
          <a:lstStyle/>
          <a:p>
            <a:r>
              <a:rPr lang="en-US" sz="2000" i="1" dirty="0">
                <a:latin typeface="Bahnschrift" panose="020B0502040204020203" pitchFamily="34" charset="0"/>
              </a:rPr>
              <a:t>4. We Build Trust</a:t>
            </a:r>
          </a:p>
        </p:txBody>
      </p:sp>
      <p:sp>
        <p:nvSpPr>
          <p:cNvPr id="13" name="Text Placeholder 2">
            <a:extLst>
              <a:ext uri="{FF2B5EF4-FFF2-40B4-BE49-F238E27FC236}">
                <a16:creationId xmlns:a16="http://schemas.microsoft.com/office/drawing/2014/main" id="{DC2C583D-40B5-7708-C2D1-7A49DBC3B1B4}"/>
              </a:ext>
            </a:extLst>
          </p:cNvPr>
          <p:cNvSpPr>
            <a:spLocks noGrp="1"/>
          </p:cNvSpPr>
          <p:nvPr>
            <p:ph type="body" sz="half" idx="2"/>
          </p:nvPr>
        </p:nvSpPr>
        <p:spPr>
          <a:xfrm>
            <a:off x="612647" y="3667702"/>
            <a:ext cx="3713995" cy="2858358"/>
          </a:xfrm>
        </p:spPr>
        <p:txBody>
          <a:bodyPr>
            <a:noAutofit/>
          </a:bodyPr>
          <a:lstStyle/>
          <a:p>
            <a:pPr marL="285750" indent="-285750">
              <a:buFont typeface="Wingdings" pitchFamily="2" charset="2"/>
              <a:buChar char="Ø"/>
            </a:pPr>
            <a:r>
              <a:rPr lang="en-US" dirty="0"/>
              <a:t>We demonstrate </a:t>
            </a:r>
            <a:r>
              <a:rPr lang="en-US" b="1" dirty="0"/>
              <a:t>understanding </a:t>
            </a:r>
            <a:r>
              <a:rPr lang="en-US" dirty="0"/>
              <a:t>of  the emotions and motivations of our clients </a:t>
            </a:r>
          </a:p>
          <a:p>
            <a:pPr marL="285750" indent="-285750">
              <a:buFont typeface="Wingdings" pitchFamily="2" charset="2"/>
              <a:buChar char="Ø"/>
            </a:pPr>
            <a:r>
              <a:rPr lang="en-US" dirty="0"/>
              <a:t>We navigate challenging situations with </a:t>
            </a:r>
            <a:r>
              <a:rPr lang="en-US" b="1" dirty="0"/>
              <a:t>empathy</a:t>
            </a:r>
          </a:p>
          <a:p>
            <a:pPr marL="285750" indent="-285750">
              <a:buFont typeface="Wingdings" pitchFamily="2" charset="2"/>
              <a:buChar char="Ø"/>
            </a:pPr>
            <a:r>
              <a:rPr lang="en-US" dirty="0"/>
              <a:t>We build rapport with clients by developing a </a:t>
            </a:r>
            <a:r>
              <a:rPr lang="en-US" b="1" dirty="0"/>
              <a:t>shared vocabulary</a:t>
            </a:r>
          </a:p>
          <a:p>
            <a:pPr marL="285750" indent="-285750">
              <a:buFont typeface="Wingdings" pitchFamily="2" charset="2"/>
              <a:buChar char="ü"/>
            </a:pPr>
            <a:r>
              <a:rPr lang="en-US" b="1" dirty="0">
                <a:latin typeface="Aptos" panose="020B0004020202020204" pitchFamily="34" charset="0"/>
              </a:rPr>
              <a:t>We do what we say we were going to do</a:t>
            </a:r>
          </a:p>
        </p:txBody>
      </p:sp>
      <p:pic>
        <p:nvPicPr>
          <p:cNvPr id="8" name="Picture Placeholder 7" descr="A diagram of a circle with text&#10;&#10;AI-generated content may be incorrect.">
            <a:extLst>
              <a:ext uri="{FF2B5EF4-FFF2-40B4-BE49-F238E27FC236}">
                <a16:creationId xmlns:a16="http://schemas.microsoft.com/office/drawing/2014/main" id="{525FCB83-147B-498C-1B78-CF15E18448B8}"/>
              </a:ext>
            </a:extLst>
          </p:cNvPr>
          <p:cNvPicPr>
            <a:picLocks noGrp="1" noChangeAspect="1"/>
          </p:cNvPicPr>
          <p:nvPr>
            <p:ph type="pic" sz="quarter" idx="13"/>
          </p:nvPr>
        </p:nvPicPr>
        <p:blipFill>
          <a:blip r:embed="rId2"/>
          <a:srcRect t="12714" b="12714"/>
          <a:stretch/>
        </p:blipFill>
        <p:spPr>
          <a:xfrm>
            <a:off x="5154815" y="342016"/>
            <a:ext cx="6411507" cy="5976487"/>
          </a:xfrm>
          <a:prstGeom prst="rect">
            <a:avLst/>
          </a:prstGeom>
          <a:noFill/>
        </p:spPr>
      </p:pic>
      <p:pic>
        <p:nvPicPr>
          <p:cNvPr id="14" name="Picture 13">
            <a:extLst>
              <a:ext uri="{FF2B5EF4-FFF2-40B4-BE49-F238E27FC236}">
                <a16:creationId xmlns:a16="http://schemas.microsoft.com/office/drawing/2014/main" id="{1C7CF371-314B-DCB8-1BC7-C0514522E929}"/>
              </a:ext>
            </a:extLst>
          </p:cNvPr>
          <p:cNvPicPr>
            <a:picLocks noChangeAspect="1"/>
          </p:cNvPicPr>
          <p:nvPr/>
        </p:nvPicPr>
        <p:blipFill>
          <a:blip r:embed="rId3"/>
          <a:stretch>
            <a:fillRect/>
          </a:stretch>
        </p:blipFill>
        <p:spPr>
          <a:xfrm>
            <a:off x="625678" y="1131470"/>
            <a:ext cx="3297098" cy="2255909"/>
          </a:xfrm>
          <a:prstGeom prst="rect">
            <a:avLst/>
          </a:prstGeom>
        </p:spPr>
      </p:pic>
    </p:spTree>
    <p:extLst>
      <p:ext uri="{BB962C8B-B14F-4D97-AF65-F5344CB8AC3E}">
        <p14:creationId xmlns:p14="http://schemas.microsoft.com/office/powerpoint/2010/main" val="2145963428"/>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docProps/app.xml><?xml version="1.0" encoding="utf-8"?>
<Properties xmlns="http://schemas.openxmlformats.org/officeDocument/2006/extended-properties" xmlns:vt="http://schemas.openxmlformats.org/officeDocument/2006/docPropsVTypes">
  <TotalTime>52508</TotalTime>
  <Words>1433</Words>
  <Application>Microsoft Macintosh PowerPoint</Application>
  <PresentationFormat>Widescreen</PresentationFormat>
  <Paragraphs>114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Algerian</vt:lpstr>
      <vt:lpstr>Aptos</vt:lpstr>
      <vt:lpstr>Aptos ExtraBold</vt:lpstr>
      <vt:lpstr>Aptos Light</vt:lpstr>
      <vt:lpstr>Aptos SemiBold</vt:lpstr>
      <vt:lpstr>Arial</vt:lpstr>
      <vt:lpstr>Bahnschrift</vt:lpstr>
      <vt:lpstr>Wingdings</vt:lpstr>
      <vt:lpstr>Chroma</vt:lpstr>
      <vt:lpstr>  Attributes of an Effective Consultant  </vt:lpstr>
      <vt:lpstr>“Longevity in foodservice consulting isn’t just about talent—it’s about relationships, curiosity, humility, and adaptability. Skills matter. But what sustains a career over decades is how you work with people and how you continue to grow.”  Orlando Espinosa III Behind the Line Foodservice Consulting</vt:lpstr>
      <vt:lpstr>WHAT IS A CONSULTANT?</vt:lpstr>
      <vt:lpstr>What Is Quality?</vt:lpstr>
      <vt:lpstr>Consultants  #1 Activity: Lead &amp; Educate</vt:lpstr>
      <vt:lpstr>How We Do This Leading &amp; Educating </vt:lpstr>
      <vt:lpstr>2. We Listen to Their Answers</vt:lpstr>
      <vt:lpstr>  3. We Manage Expectations</vt:lpstr>
      <vt:lpstr>4. We Build Trust</vt:lpstr>
      <vt:lpstr>PowerPoint Presentation</vt:lpstr>
      <vt:lpstr>Above all - we remain Real</vt:lpstr>
      <vt:lpstr>PowerPoint Presentation</vt:lpstr>
      <vt:lpstr>In short -   We Exercise Mindfulness</vt:lpstr>
      <vt:lpstr>Never forget to ask:  WAS THE PROJECT  A SUCCESS?  </vt:lpstr>
      <vt:lpstr>The Future of Consulting: understanding the trends shaping today’s consulting industry and using that knowledge to build a smarter engagement strategy</vt:lpstr>
      <vt:lpstr>The Future of Consulting: other consultant firms capturing “dollar share” we may have previously owned</vt:lpstr>
      <vt:lpstr>  Economic and Strategic Consequences: Risk, Reward, and Reinvention  </vt:lpstr>
      <vt:lpstr>The Human Element Is More Important Than Ever.  “The future will be won by consultants who combine genuine expertise with technological sophistication.” System Six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Malody</dc:creator>
  <cp:lastModifiedBy>Karen Malody</cp:lastModifiedBy>
  <cp:revision>88</cp:revision>
  <dcterms:created xsi:type="dcterms:W3CDTF">2026-02-10T17:09:43Z</dcterms:created>
  <dcterms:modified xsi:type="dcterms:W3CDTF">2026-04-25T05:17:08Z</dcterms:modified>
</cp:coreProperties>
</file>